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28"/>
  </p:notesMasterIdLst>
  <p:sldIdLst>
    <p:sldId id="713" r:id="rId4"/>
    <p:sldId id="714" r:id="rId5"/>
    <p:sldId id="257" r:id="rId6"/>
    <p:sldId id="258" r:id="rId7"/>
    <p:sldId id="259" r:id="rId8"/>
    <p:sldId id="260" r:id="rId9"/>
    <p:sldId id="261" r:id="rId10"/>
    <p:sldId id="262" r:id="rId11"/>
    <p:sldId id="263" r:id="rId12"/>
    <p:sldId id="264" r:id="rId13"/>
    <p:sldId id="265" r:id="rId14"/>
    <p:sldId id="266" r:id="rId15"/>
    <p:sldId id="269" r:id="rId16"/>
    <p:sldId id="278" r:id="rId17"/>
    <p:sldId id="271" r:id="rId18"/>
    <p:sldId id="267" r:id="rId19"/>
    <p:sldId id="270" r:id="rId20"/>
    <p:sldId id="272" r:id="rId21"/>
    <p:sldId id="273" r:id="rId22"/>
    <p:sldId id="268" r:id="rId23"/>
    <p:sldId id="277" r:id="rId24"/>
    <p:sldId id="274" r:id="rId25"/>
    <p:sldId id="275" r:id="rId26"/>
    <p:sldId id="276" r:id="rId27"/>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3"/>
            <p14:sldId id="714"/>
            <p14:sldId id="257"/>
            <p14:sldId id="258"/>
            <p14:sldId id="259"/>
            <p14:sldId id="260"/>
            <p14:sldId id="261"/>
            <p14:sldId id="262"/>
            <p14:sldId id="263"/>
            <p14:sldId id="264"/>
            <p14:sldId id="265"/>
            <p14:sldId id="266"/>
            <p14:sldId id="269"/>
            <p14:sldId id="278"/>
            <p14:sldId id="271"/>
            <p14:sldId id="267"/>
            <p14:sldId id="270"/>
            <p14:sldId id="272"/>
            <p14:sldId id="273"/>
            <p14:sldId id="268"/>
            <p14:sldId id="277"/>
            <p14:sldId id="274"/>
            <p14:sldId id="275"/>
            <p14:sldId id="2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909" autoAdjust="0"/>
  </p:normalViewPr>
  <p:slideViewPr>
    <p:cSldViewPr>
      <p:cViewPr varScale="1">
        <p:scale>
          <a:sx n="133" d="100"/>
          <a:sy n="133" d="100"/>
        </p:scale>
        <p:origin x="58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9/17/2025</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21770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82496"/>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82496"/>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bg2"/>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2"/>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2"/>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bg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bg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5700"/>
        </a:solid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441960" y="344533"/>
            <a:ext cx="826008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a:t>Program Name</a:t>
            </a:r>
          </a:p>
          <a:p>
            <a:pPr fontAlgn="auto">
              <a:spcAft>
                <a:spcPts val="0"/>
              </a:spcAft>
            </a:pPr>
            <a:r>
              <a:rPr lang="en-US" dirty="0"/>
              <a:t>Camper Orientation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
        <p:nvSpPr>
          <p:cNvPr id="3" name="Content Placeholder 2">
            <a:extLst>
              <a:ext uri="{FF2B5EF4-FFF2-40B4-BE49-F238E27FC236}">
                <a16:creationId xmlns:a16="http://schemas.microsoft.com/office/drawing/2014/main" id="{1F132892-80B0-E631-2B7F-1A48A786D73C}"/>
              </a:ext>
            </a:extLst>
          </p:cNvPr>
          <p:cNvSpPr>
            <a:spLocks noGrp="1"/>
          </p:cNvSpPr>
          <p:nvPr>
            <p:ph idx="1"/>
          </p:nvPr>
        </p:nvSpPr>
        <p:spPr>
          <a:xfrm>
            <a:off x="2057400" y="2343150"/>
            <a:ext cx="5029200" cy="2362200"/>
          </a:xfrm>
        </p:spPr>
        <p:txBody>
          <a:bodyPr/>
          <a:lstStyle/>
          <a:p>
            <a:r>
              <a:rPr lang="en-US" dirty="0">
                <a:solidFill>
                  <a:schemeClr val="bg1"/>
                </a:solidFill>
              </a:rPr>
              <a:t>Insert Logo – If you do not have a logo, delete this box</a:t>
            </a:r>
          </a:p>
        </p:txBody>
      </p:sp>
    </p:spTree>
    <p:extLst>
      <p:ext uri="{BB962C8B-B14F-4D97-AF65-F5344CB8AC3E}">
        <p14:creationId xmlns:p14="http://schemas.microsoft.com/office/powerpoint/2010/main" val="77910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F077-1068-0F57-5996-03CC93197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4BFC4-CB6E-8E4D-E5C3-D86978633F6B}"/>
              </a:ext>
            </a:extLst>
          </p:cNvPr>
          <p:cNvSpPr>
            <a:spLocks noGrp="1"/>
          </p:cNvSpPr>
          <p:nvPr>
            <p:ph type="title"/>
          </p:nvPr>
        </p:nvSpPr>
        <p:spPr/>
        <p:txBody>
          <a:bodyPr/>
          <a:lstStyle/>
          <a:p>
            <a:r>
              <a:rPr lang="en-US" b="1" dirty="0"/>
              <a:t>Camper Supervision</a:t>
            </a:r>
          </a:p>
        </p:txBody>
      </p:sp>
      <p:sp>
        <p:nvSpPr>
          <p:cNvPr id="3" name="Content Placeholder 2">
            <a:extLst>
              <a:ext uri="{FF2B5EF4-FFF2-40B4-BE49-F238E27FC236}">
                <a16:creationId xmlns:a16="http://schemas.microsoft.com/office/drawing/2014/main" id="{3DB6CF82-7547-2B45-EC1F-DDCF7A82A700}"/>
              </a:ext>
            </a:extLst>
          </p:cNvPr>
          <p:cNvSpPr>
            <a:spLocks noGrp="1"/>
          </p:cNvSpPr>
          <p:nvPr>
            <p:ph idx="1"/>
          </p:nvPr>
        </p:nvSpPr>
        <p:spPr/>
        <p:txBody>
          <a:bodyPr vert="horz" lIns="68580" tIns="34290" rIns="68580" bIns="34290" rtlCol="0" anchor="t">
            <a:normAutofit/>
          </a:bodyPr>
          <a:lstStyle/>
          <a:p>
            <a:r>
              <a:rPr lang="en-US" sz="1650" dirty="0"/>
              <a:t>Campers are supervised at </a:t>
            </a:r>
            <a:r>
              <a:rPr lang="en-US" sz="1650" b="1" dirty="0"/>
              <a:t>all times</a:t>
            </a:r>
          </a:p>
          <a:p>
            <a:r>
              <a:rPr lang="en-US" sz="1650" dirty="0"/>
              <a:t>There is no unsupervised free time </a:t>
            </a:r>
            <a:endParaRPr lang="en-US" dirty="0"/>
          </a:p>
          <a:p>
            <a:pPr lvl="1">
              <a:buFont typeface="Courier New" panose="020B0604020202020204" pitchFamily="34" charset="0"/>
              <a:buChar char="o"/>
            </a:pPr>
            <a:r>
              <a:rPr lang="en-US" sz="1350" dirty="0"/>
              <a:t>This includes breakfast/lunch/dinner (if on campus: Trips to the Drag/store/etc., exploring campus, common areas in dormitories) </a:t>
            </a:r>
          </a:p>
          <a:p>
            <a:pPr lvl="1">
              <a:buFont typeface="Courier New" panose="020B0604020202020204" pitchFamily="34" charset="0"/>
              <a:buChar char="o"/>
            </a:pPr>
            <a:r>
              <a:rPr lang="en-US" sz="1350" dirty="0"/>
              <a:t>No wandering alone without supervision.</a:t>
            </a:r>
          </a:p>
          <a:p>
            <a:pPr lvl="0"/>
            <a:r>
              <a:rPr lang="en-US" sz="1650" dirty="0"/>
              <a:t>YPP Rule of Three: There should always be at least two (2) designated individuals for one (1) camper or at least two (2) campers with one (1) designated individual. (A camper should never be alone with a designated individual.)</a:t>
            </a:r>
          </a:p>
        </p:txBody>
      </p:sp>
    </p:spTree>
    <p:extLst>
      <p:ext uri="{BB962C8B-B14F-4D97-AF65-F5344CB8AC3E}">
        <p14:creationId xmlns:p14="http://schemas.microsoft.com/office/powerpoint/2010/main" val="182393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97CA-7162-4E58-7BA4-F3880F62A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B30D7-7EC5-265B-FDA5-5F0E10DD2E7B}"/>
              </a:ext>
            </a:extLst>
          </p:cNvPr>
          <p:cNvSpPr>
            <a:spLocks noGrp="1"/>
          </p:cNvSpPr>
          <p:nvPr>
            <p:ph type="title"/>
          </p:nvPr>
        </p:nvSpPr>
        <p:spPr/>
        <p:txBody>
          <a:bodyPr>
            <a:normAutofit fontScale="90000"/>
          </a:bodyPr>
          <a:lstStyle/>
          <a:p>
            <a:r>
              <a:rPr lang="en-US" b="1"/>
              <a:t>Camper Supervision Continued</a:t>
            </a:r>
          </a:p>
        </p:txBody>
      </p:sp>
      <p:sp>
        <p:nvSpPr>
          <p:cNvPr id="3" name="Content Placeholder 2">
            <a:extLst>
              <a:ext uri="{FF2B5EF4-FFF2-40B4-BE49-F238E27FC236}">
                <a16:creationId xmlns:a16="http://schemas.microsoft.com/office/drawing/2014/main" id="{E1D8DF1A-483A-3A9D-7844-D3EBF7135895}"/>
              </a:ext>
            </a:extLst>
          </p:cNvPr>
          <p:cNvSpPr>
            <a:spLocks noGrp="1"/>
          </p:cNvSpPr>
          <p:nvPr>
            <p:ph idx="1"/>
          </p:nvPr>
        </p:nvSpPr>
        <p:spPr/>
        <p:txBody>
          <a:bodyPr vert="horz" lIns="68580" tIns="34290" rIns="68580" bIns="34290" rtlCol="0" anchor="t">
            <a:normAutofit/>
          </a:bodyPr>
          <a:lstStyle/>
          <a:p>
            <a:r>
              <a:rPr lang="en-US" sz="1650" dirty="0"/>
              <a:t>Headcounts: Campers will be counted when leaving and arriving at a destination.</a:t>
            </a:r>
          </a:p>
          <a:p>
            <a:r>
              <a:rPr lang="en-US" sz="1650" dirty="0"/>
              <a:t>Curfew: </a:t>
            </a:r>
            <a:r>
              <a:rPr lang="en-US" sz="1650" i="1" dirty="0"/>
              <a:t>If the program is an overnight program, insert curfew rules here.</a:t>
            </a:r>
          </a:p>
          <a:p>
            <a:r>
              <a:rPr lang="en-US" sz="1650" dirty="0"/>
              <a:t>Campers under 11 are not permitted to use the restroom without supervision. </a:t>
            </a:r>
          </a:p>
          <a:p>
            <a:r>
              <a:rPr lang="en-US" sz="1650" i="1" dirty="0"/>
              <a:t>Add notes about locker room rules, field trip procedures (if applicable), etc.</a:t>
            </a:r>
          </a:p>
          <a:p>
            <a:endParaRPr lang="en-US" sz="1650" dirty="0"/>
          </a:p>
        </p:txBody>
      </p:sp>
    </p:spTree>
    <p:extLst>
      <p:ext uri="{BB962C8B-B14F-4D97-AF65-F5344CB8AC3E}">
        <p14:creationId xmlns:p14="http://schemas.microsoft.com/office/powerpoint/2010/main" val="305825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1A5F0-3B8C-D8FE-57AC-29FC8643F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6CD29-3E3D-2A09-57F8-FB40CDFDE2D6}"/>
              </a:ext>
            </a:extLst>
          </p:cNvPr>
          <p:cNvSpPr>
            <a:spLocks noGrp="1"/>
          </p:cNvSpPr>
          <p:nvPr>
            <p:ph type="ctrTitle"/>
          </p:nvPr>
        </p:nvSpPr>
        <p:spPr>
          <a:xfrm>
            <a:off x="1143000" y="2172949"/>
            <a:ext cx="6858000" cy="797603"/>
          </a:xfrm>
        </p:spPr>
        <p:txBody>
          <a:bodyPr/>
          <a:lstStyle/>
          <a:p>
            <a:pPr algn="ctr"/>
            <a:r>
              <a:rPr lang="en-US" b="1" dirty="0"/>
              <a:t>Prohibited Conduct</a:t>
            </a:r>
            <a:endParaRPr lang="en-US" dirty="0"/>
          </a:p>
        </p:txBody>
      </p:sp>
    </p:spTree>
    <p:extLst>
      <p:ext uri="{BB962C8B-B14F-4D97-AF65-F5344CB8AC3E}">
        <p14:creationId xmlns:p14="http://schemas.microsoft.com/office/powerpoint/2010/main" val="204918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EA51-A936-5550-C890-D0E4A471B35B}"/>
              </a:ext>
            </a:extLst>
          </p:cNvPr>
          <p:cNvSpPr>
            <a:spLocks noGrp="1"/>
          </p:cNvSpPr>
          <p:nvPr>
            <p:ph type="title"/>
          </p:nvPr>
        </p:nvSpPr>
        <p:spPr/>
        <p:txBody>
          <a:bodyPr/>
          <a:lstStyle/>
          <a:p>
            <a:r>
              <a:rPr lang="en-US" b="1" dirty="0"/>
              <a:t>Prohibited Conduct</a:t>
            </a:r>
          </a:p>
        </p:txBody>
      </p:sp>
      <p:sp>
        <p:nvSpPr>
          <p:cNvPr id="3" name="Content Placeholder 2">
            <a:extLst>
              <a:ext uri="{FF2B5EF4-FFF2-40B4-BE49-F238E27FC236}">
                <a16:creationId xmlns:a16="http://schemas.microsoft.com/office/drawing/2014/main" id="{2DEDC361-D0C3-B177-2DA0-56634AD8187D}"/>
              </a:ext>
            </a:extLst>
          </p:cNvPr>
          <p:cNvSpPr>
            <a:spLocks noGrp="1"/>
          </p:cNvSpPr>
          <p:nvPr>
            <p:ph idx="1"/>
          </p:nvPr>
        </p:nvSpPr>
        <p:spPr/>
        <p:txBody>
          <a:bodyPr vert="horz" lIns="68580" tIns="34290" rIns="68580" bIns="34290" rtlCol="0" anchor="t">
            <a:normAutofit/>
          </a:bodyPr>
          <a:lstStyle/>
          <a:p>
            <a:r>
              <a:rPr lang="en-US" sz="1650"/>
              <a:t>Campers should not have contact with designated individuals outside the presence of others </a:t>
            </a:r>
          </a:p>
          <a:p>
            <a:pPr lvl="1"/>
            <a:r>
              <a:rPr lang="en-US" sz="1350"/>
              <a:t>Remember YPP Rule of Three (2 designated individuals to every 1 camper or 2 campers to every one designated individual)</a:t>
            </a:r>
            <a:endParaRPr lang="en-US"/>
          </a:p>
          <a:p>
            <a:r>
              <a:rPr lang="en-US" sz="1650"/>
              <a:t>Campers should not be meeting with designated individuals outside of times for program activities</a:t>
            </a:r>
          </a:p>
          <a:p>
            <a:r>
              <a:rPr lang="en-US" sz="1650"/>
              <a:t>Report any inappropriate activity to the camp director or any other staff member including but not limited to inapproriate touching, verbal abuse, and violence</a:t>
            </a:r>
          </a:p>
          <a:p>
            <a:pPr marL="342900" lvl="1" indent="0">
              <a:buNone/>
            </a:pPr>
            <a:endParaRPr lang="en-US" sz="1350"/>
          </a:p>
          <a:p>
            <a:pPr marL="342900" lvl="1" indent="0">
              <a:buNone/>
            </a:pPr>
            <a:endParaRPr lang="en-US" sz="1350"/>
          </a:p>
          <a:p>
            <a:pPr lvl="1"/>
            <a:endParaRPr lang="en-US" sz="1350"/>
          </a:p>
          <a:p>
            <a:pPr marL="342900" lvl="1" indent="0">
              <a:buNone/>
            </a:pPr>
            <a:endParaRPr lang="en-US" sz="1350"/>
          </a:p>
          <a:p>
            <a:pPr marL="342900" lvl="1" indent="0">
              <a:buNone/>
            </a:pPr>
            <a:endParaRPr lang="en-US" sz="1350"/>
          </a:p>
          <a:p>
            <a:pPr marL="342900" lvl="1" indent="0">
              <a:buNone/>
            </a:pPr>
            <a:endParaRPr lang="en-US" sz="1350"/>
          </a:p>
          <a:p>
            <a:pPr marL="342900" lvl="1" indent="0">
              <a:buNone/>
            </a:pPr>
            <a:endParaRPr lang="en-US" sz="1350"/>
          </a:p>
          <a:p>
            <a:pPr lvl="1"/>
            <a:endParaRPr lang="en-US" sz="1350"/>
          </a:p>
        </p:txBody>
      </p:sp>
    </p:spTree>
    <p:extLst>
      <p:ext uri="{BB962C8B-B14F-4D97-AF65-F5344CB8AC3E}">
        <p14:creationId xmlns:p14="http://schemas.microsoft.com/office/powerpoint/2010/main" val="222653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1507-F8C5-C582-9533-2E93A189B224}"/>
              </a:ext>
            </a:extLst>
          </p:cNvPr>
          <p:cNvSpPr>
            <a:spLocks noGrp="1"/>
          </p:cNvSpPr>
          <p:nvPr>
            <p:ph type="title"/>
          </p:nvPr>
        </p:nvSpPr>
        <p:spPr/>
        <p:txBody>
          <a:bodyPr/>
          <a:lstStyle/>
          <a:p>
            <a:r>
              <a:rPr lang="en-US" b="1" dirty="0"/>
              <a:t>Prohibited Conduct Examples</a:t>
            </a:r>
          </a:p>
        </p:txBody>
      </p:sp>
      <p:grpSp>
        <p:nvGrpSpPr>
          <p:cNvPr id="6" name="Group 5">
            <a:extLst>
              <a:ext uri="{FF2B5EF4-FFF2-40B4-BE49-F238E27FC236}">
                <a16:creationId xmlns:a16="http://schemas.microsoft.com/office/drawing/2014/main" id="{E9740A3A-CE23-EAC4-B155-D2DDCCD6DA54}"/>
              </a:ext>
            </a:extLst>
          </p:cNvPr>
          <p:cNvGrpSpPr/>
          <p:nvPr/>
        </p:nvGrpSpPr>
        <p:grpSpPr>
          <a:xfrm>
            <a:off x="183682" y="1733550"/>
            <a:ext cx="8776636" cy="2339129"/>
            <a:chOff x="196745" y="1451820"/>
            <a:chExt cx="8776636" cy="2339129"/>
          </a:xfrm>
        </p:grpSpPr>
        <p:pic>
          <p:nvPicPr>
            <p:cNvPr id="4" name="Picture 3">
              <a:extLst>
                <a:ext uri="{FF2B5EF4-FFF2-40B4-BE49-F238E27FC236}">
                  <a16:creationId xmlns:a16="http://schemas.microsoft.com/office/drawing/2014/main" id="{FB3A20F9-7188-CB1A-ED2A-D611300ACCC5}"/>
                </a:ext>
              </a:extLst>
            </p:cNvPr>
            <p:cNvPicPr>
              <a:picLocks noChangeAspect="1"/>
            </p:cNvPicPr>
            <p:nvPr/>
          </p:nvPicPr>
          <p:blipFill>
            <a:blip r:embed="rId2"/>
            <a:stretch>
              <a:fillRect/>
            </a:stretch>
          </p:blipFill>
          <p:spPr>
            <a:xfrm>
              <a:off x="196745" y="1456552"/>
              <a:ext cx="4178509" cy="2334397"/>
            </a:xfrm>
            <a:prstGeom prst="rect">
              <a:avLst/>
            </a:prstGeom>
          </p:spPr>
        </p:pic>
        <p:pic>
          <p:nvPicPr>
            <p:cNvPr id="5" name="Picture 4" descr="A table with text on it&#10;&#10;AI-generated content may be incorrect.">
              <a:extLst>
                <a:ext uri="{FF2B5EF4-FFF2-40B4-BE49-F238E27FC236}">
                  <a16:creationId xmlns:a16="http://schemas.microsoft.com/office/drawing/2014/main" id="{A7B0EE83-6237-7993-FC92-83E975433479}"/>
                </a:ext>
              </a:extLst>
            </p:cNvPr>
            <p:cNvPicPr>
              <a:picLocks noChangeAspect="1"/>
            </p:cNvPicPr>
            <p:nvPr/>
          </p:nvPicPr>
          <p:blipFill>
            <a:blip r:embed="rId3"/>
            <a:stretch>
              <a:fillRect/>
            </a:stretch>
          </p:blipFill>
          <p:spPr>
            <a:xfrm>
              <a:off x="4368260" y="1451820"/>
              <a:ext cx="4605121" cy="2334396"/>
            </a:xfrm>
            <a:prstGeom prst="rect">
              <a:avLst/>
            </a:prstGeom>
          </p:spPr>
        </p:pic>
      </p:grpSp>
    </p:spTree>
    <p:extLst>
      <p:ext uri="{BB962C8B-B14F-4D97-AF65-F5344CB8AC3E}">
        <p14:creationId xmlns:p14="http://schemas.microsoft.com/office/powerpoint/2010/main" val="188402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D29C-BB39-6F6D-394F-6E2487573A90}"/>
              </a:ext>
            </a:extLst>
          </p:cNvPr>
          <p:cNvSpPr>
            <a:spLocks noGrp="1"/>
          </p:cNvSpPr>
          <p:nvPr>
            <p:ph type="title"/>
          </p:nvPr>
        </p:nvSpPr>
        <p:spPr/>
        <p:txBody>
          <a:bodyPr/>
          <a:lstStyle/>
          <a:p>
            <a:r>
              <a:rPr lang="en-US" b="1" dirty="0"/>
              <a:t>Social Media Protocols</a:t>
            </a:r>
          </a:p>
        </p:txBody>
      </p:sp>
      <p:sp>
        <p:nvSpPr>
          <p:cNvPr id="3" name="Content Placeholder 2">
            <a:extLst>
              <a:ext uri="{FF2B5EF4-FFF2-40B4-BE49-F238E27FC236}">
                <a16:creationId xmlns:a16="http://schemas.microsoft.com/office/drawing/2014/main" id="{533C69A5-4B17-12DF-5E47-13AD61907D16}"/>
              </a:ext>
            </a:extLst>
          </p:cNvPr>
          <p:cNvSpPr>
            <a:spLocks noGrp="1"/>
          </p:cNvSpPr>
          <p:nvPr>
            <p:ph idx="1"/>
          </p:nvPr>
        </p:nvSpPr>
        <p:spPr/>
        <p:txBody>
          <a:bodyPr vert="horz" lIns="68580" tIns="34290" rIns="68580" bIns="34290" rtlCol="0" anchor="t">
            <a:normAutofit/>
          </a:bodyPr>
          <a:lstStyle/>
          <a:p>
            <a:r>
              <a:rPr lang="en-US" sz="1650"/>
              <a:t>Designated individuals cannot friend/follow campers on social media</a:t>
            </a:r>
          </a:p>
          <a:p>
            <a:r>
              <a:rPr lang="en-US" sz="1650"/>
              <a:t>Campers cannot friend/follow designated individuals on social media</a:t>
            </a:r>
          </a:p>
          <a:p>
            <a:r>
              <a:rPr lang="en-US" sz="1650"/>
              <a:t>Designated individuals are only allowed to communicate through approved program social media accounts</a:t>
            </a:r>
          </a:p>
          <a:p>
            <a:r>
              <a:rPr lang="en-US" sz="1650"/>
              <a:t>Designated individuals cannot communicate with campers after the program has ended</a:t>
            </a:r>
          </a:p>
        </p:txBody>
      </p:sp>
    </p:spTree>
    <p:extLst>
      <p:ext uri="{BB962C8B-B14F-4D97-AF65-F5344CB8AC3E}">
        <p14:creationId xmlns:p14="http://schemas.microsoft.com/office/powerpoint/2010/main" val="189202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804D4-0BD4-39C3-A4C4-8EFA26F78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17769-71B4-C0CE-B8E7-231D46114DA7}"/>
              </a:ext>
            </a:extLst>
          </p:cNvPr>
          <p:cNvSpPr>
            <a:spLocks noGrp="1"/>
          </p:cNvSpPr>
          <p:nvPr>
            <p:ph type="ctrTitle"/>
          </p:nvPr>
        </p:nvSpPr>
        <p:spPr>
          <a:xfrm>
            <a:off x="533400" y="2172949"/>
            <a:ext cx="8077200" cy="797603"/>
          </a:xfrm>
        </p:spPr>
        <p:txBody>
          <a:bodyPr>
            <a:normAutofit fontScale="90000"/>
          </a:bodyPr>
          <a:lstStyle/>
          <a:p>
            <a:pPr algn="ctr"/>
            <a:r>
              <a:rPr lang="en-US" b="1" dirty="0"/>
              <a:t>Camper Behavior Management</a:t>
            </a:r>
          </a:p>
        </p:txBody>
      </p:sp>
    </p:spTree>
    <p:extLst>
      <p:ext uri="{BB962C8B-B14F-4D97-AF65-F5344CB8AC3E}">
        <p14:creationId xmlns:p14="http://schemas.microsoft.com/office/powerpoint/2010/main" val="357889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16F61-3ECD-D7DE-B39C-25DF6722F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5DC6F-56C5-2FDE-301C-8C815F8CEF10}"/>
              </a:ext>
            </a:extLst>
          </p:cNvPr>
          <p:cNvSpPr>
            <a:spLocks noGrp="1"/>
          </p:cNvSpPr>
          <p:nvPr>
            <p:ph type="title"/>
          </p:nvPr>
        </p:nvSpPr>
        <p:spPr/>
        <p:txBody>
          <a:bodyPr/>
          <a:lstStyle/>
          <a:p>
            <a:r>
              <a:rPr lang="en-US" b="1"/>
              <a:t>Camp Code of Conduct</a:t>
            </a:r>
            <a:endParaRPr lang="en-US"/>
          </a:p>
        </p:txBody>
      </p:sp>
      <p:sp>
        <p:nvSpPr>
          <p:cNvPr id="3" name="Content Placeholder 2">
            <a:extLst>
              <a:ext uri="{FF2B5EF4-FFF2-40B4-BE49-F238E27FC236}">
                <a16:creationId xmlns:a16="http://schemas.microsoft.com/office/drawing/2014/main" id="{86248B0F-F0D2-383C-732B-382497C23E60}"/>
              </a:ext>
            </a:extLst>
          </p:cNvPr>
          <p:cNvSpPr>
            <a:spLocks noGrp="1"/>
          </p:cNvSpPr>
          <p:nvPr>
            <p:ph idx="1"/>
          </p:nvPr>
        </p:nvSpPr>
        <p:spPr/>
        <p:txBody>
          <a:bodyPr vert="horz" lIns="68580" tIns="34290" rIns="68580" bIns="34290" rtlCol="0" anchor="t">
            <a:normAutofit/>
          </a:bodyPr>
          <a:lstStyle/>
          <a:p>
            <a:r>
              <a:rPr lang="en-US" sz="1650" i="1" dirty="0"/>
              <a:t>Insert camper code of conduct </a:t>
            </a:r>
          </a:p>
          <a:p>
            <a:pPr lvl="1">
              <a:buFont typeface="Courier New" panose="020B0604020202020204" pitchFamily="34" charset="0"/>
              <a:buChar char="o"/>
            </a:pPr>
            <a:r>
              <a:rPr lang="en-US" sz="1350" i="1" dirty="0"/>
              <a:t>Review it and explain the consequences of violations. </a:t>
            </a:r>
          </a:p>
          <a:p>
            <a:pPr lvl="1">
              <a:buFont typeface="Courier New" panose="020B0604020202020204" pitchFamily="34" charset="0"/>
              <a:buChar char="o"/>
            </a:pPr>
            <a:r>
              <a:rPr lang="en-US" sz="1350" i="1" dirty="0"/>
              <a:t>University YPP has a zero-tolerance policy for drugs, tobacco (including vaping), and alcohol.</a:t>
            </a:r>
          </a:p>
        </p:txBody>
      </p:sp>
    </p:spTree>
    <p:extLst>
      <p:ext uri="{BB962C8B-B14F-4D97-AF65-F5344CB8AC3E}">
        <p14:creationId xmlns:p14="http://schemas.microsoft.com/office/powerpoint/2010/main" val="331943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4F97-478F-C49C-F696-C8A07E484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DCFB7-BF0C-E842-EA45-19096FFC149C}"/>
              </a:ext>
            </a:extLst>
          </p:cNvPr>
          <p:cNvSpPr>
            <a:spLocks noGrp="1"/>
          </p:cNvSpPr>
          <p:nvPr>
            <p:ph type="title"/>
          </p:nvPr>
        </p:nvSpPr>
        <p:spPr/>
        <p:txBody>
          <a:bodyPr/>
          <a:lstStyle/>
          <a:p>
            <a:r>
              <a:rPr lang="en-US" b="1" dirty="0"/>
              <a:t>Bullying </a:t>
            </a:r>
            <a:endParaRPr lang="en-US" dirty="0"/>
          </a:p>
        </p:txBody>
      </p:sp>
      <p:sp>
        <p:nvSpPr>
          <p:cNvPr id="3" name="Content Placeholder 2">
            <a:extLst>
              <a:ext uri="{FF2B5EF4-FFF2-40B4-BE49-F238E27FC236}">
                <a16:creationId xmlns:a16="http://schemas.microsoft.com/office/drawing/2014/main" id="{BE2A4197-780C-A732-2AA8-FBE8034991E7}"/>
              </a:ext>
            </a:extLst>
          </p:cNvPr>
          <p:cNvSpPr>
            <a:spLocks noGrp="1"/>
          </p:cNvSpPr>
          <p:nvPr>
            <p:ph idx="1"/>
          </p:nvPr>
        </p:nvSpPr>
        <p:spPr>
          <a:xfrm>
            <a:off x="628650" y="1504950"/>
            <a:ext cx="7886700" cy="3508432"/>
          </a:xfrm>
        </p:spPr>
        <p:txBody>
          <a:bodyPr vert="horz" lIns="68580" tIns="34290" rIns="68580" bIns="34290" rtlCol="0" anchor="t">
            <a:normAutofit/>
          </a:bodyPr>
          <a:lstStyle/>
          <a:p>
            <a:pPr marL="214313" indent="-214313"/>
            <a:r>
              <a:rPr lang="en-US" sz="1650" dirty="0"/>
              <a:t>There is a zero tolerance for bullying!</a:t>
            </a:r>
          </a:p>
          <a:p>
            <a:pPr marL="214313" indent="-214313"/>
            <a:r>
              <a:rPr lang="en-US" sz="1650" dirty="0"/>
              <a:t>Physical altercations will lead to being sent home, regardless of who started the fight.</a:t>
            </a:r>
          </a:p>
          <a:p>
            <a:pPr marL="214313" indent="-214313"/>
            <a:r>
              <a:rPr lang="en-US" sz="1650" dirty="0"/>
              <a:t>Refer to Prohibited Conduct Examples (Slide 17)</a:t>
            </a:r>
          </a:p>
          <a:p>
            <a:pPr marL="0" indent="0">
              <a:buNone/>
            </a:pPr>
            <a:endParaRPr lang="en-US" sz="1650" dirty="0"/>
          </a:p>
          <a:p>
            <a:pPr marL="214313" indent="-214313"/>
            <a:endParaRPr lang="en-US" sz="1650" dirty="0"/>
          </a:p>
        </p:txBody>
      </p:sp>
    </p:spTree>
    <p:extLst>
      <p:ext uri="{BB962C8B-B14F-4D97-AF65-F5344CB8AC3E}">
        <p14:creationId xmlns:p14="http://schemas.microsoft.com/office/powerpoint/2010/main" val="39686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EAA6B2-2387-1BCA-AE44-E07F0D0F298C}"/>
              </a:ext>
            </a:extLst>
          </p:cNvPr>
          <p:cNvGrpSpPr/>
          <p:nvPr/>
        </p:nvGrpSpPr>
        <p:grpSpPr>
          <a:xfrm>
            <a:off x="533400" y="1619250"/>
            <a:ext cx="7521406" cy="2895600"/>
            <a:chOff x="533400" y="1619250"/>
            <a:chExt cx="7521406" cy="2895600"/>
          </a:xfrm>
        </p:grpSpPr>
        <p:pic>
          <p:nvPicPr>
            <p:cNvPr id="7" name="Picture 6">
              <a:extLst>
                <a:ext uri="{FF2B5EF4-FFF2-40B4-BE49-F238E27FC236}">
                  <a16:creationId xmlns:a16="http://schemas.microsoft.com/office/drawing/2014/main" id="{0C6E90EB-B5AC-8792-8DDA-2ADC3BCA5860}"/>
                </a:ext>
              </a:extLst>
            </p:cNvPr>
            <p:cNvPicPr>
              <a:picLocks noChangeAspect="1"/>
            </p:cNvPicPr>
            <p:nvPr/>
          </p:nvPicPr>
          <p:blipFill>
            <a:blip r:embed="rId2"/>
            <a:srcRect l="1500" t="2564" r="2500"/>
            <a:stretch>
              <a:fillRect/>
            </a:stretch>
          </p:blipFill>
          <p:spPr>
            <a:xfrm>
              <a:off x="533400" y="1619250"/>
              <a:ext cx="3810000" cy="2895600"/>
            </a:xfrm>
            <a:prstGeom prst="rect">
              <a:avLst/>
            </a:prstGeom>
          </p:spPr>
        </p:pic>
        <p:pic>
          <p:nvPicPr>
            <p:cNvPr id="5" name="Picture 4" descr="A table with text on it&#10;&#10;AI-generated content may be incorrect.">
              <a:extLst>
                <a:ext uri="{FF2B5EF4-FFF2-40B4-BE49-F238E27FC236}">
                  <a16:creationId xmlns:a16="http://schemas.microsoft.com/office/drawing/2014/main" id="{9BB5FD8F-D980-2E75-5AD7-B664CAC249A9}"/>
                </a:ext>
              </a:extLst>
            </p:cNvPr>
            <p:cNvPicPr>
              <a:picLocks noChangeAspect="1"/>
            </p:cNvPicPr>
            <p:nvPr/>
          </p:nvPicPr>
          <p:blipFill>
            <a:blip r:embed="rId3"/>
            <a:srcRect l="3197" t="3716" r="4000" b="3395"/>
            <a:stretch>
              <a:fillRect/>
            </a:stretch>
          </p:blipFill>
          <p:spPr>
            <a:xfrm>
              <a:off x="4371703" y="1619250"/>
              <a:ext cx="3683103" cy="2095500"/>
            </a:xfrm>
            <a:prstGeom prst="rect">
              <a:avLst/>
            </a:prstGeom>
          </p:spPr>
        </p:pic>
      </p:grpSp>
      <p:sp>
        <p:nvSpPr>
          <p:cNvPr id="4" name="TextBox 3">
            <a:extLst>
              <a:ext uri="{FF2B5EF4-FFF2-40B4-BE49-F238E27FC236}">
                <a16:creationId xmlns:a16="http://schemas.microsoft.com/office/drawing/2014/main" id="{99363E69-F7C9-CE7B-6E69-300A289898F3}"/>
              </a:ext>
            </a:extLst>
          </p:cNvPr>
          <p:cNvSpPr txBox="1"/>
          <p:nvPr/>
        </p:nvSpPr>
        <p:spPr>
          <a:xfrm>
            <a:off x="76200" y="361950"/>
            <a:ext cx="8178903" cy="7463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4400" b="1" dirty="0">
                <a:solidFill>
                  <a:schemeClr val="tx2">
                    <a:lumMod val="10000"/>
                  </a:schemeClr>
                </a:solidFill>
              </a:rPr>
              <a:t>Prohibited Conduct Examples</a:t>
            </a:r>
          </a:p>
        </p:txBody>
      </p:sp>
    </p:spTree>
    <p:extLst>
      <p:ext uri="{BB962C8B-B14F-4D97-AF65-F5344CB8AC3E}">
        <p14:creationId xmlns:p14="http://schemas.microsoft.com/office/powerpoint/2010/main" val="390408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1FCEA-3DA6-66E8-00F4-548F89EBF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33CE8-A0E7-3658-BE5E-D957417E15AE}"/>
              </a:ext>
            </a:extLst>
          </p:cNvPr>
          <p:cNvSpPr>
            <a:spLocks noGrp="1"/>
          </p:cNvSpPr>
          <p:nvPr>
            <p:ph type="ctrTitle"/>
          </p:nvPr>
        </p:nvSpPr>
        <p:spPr>
          <a:xfrm>
            <a:off x="1143000" y="2037101"/>
            <a:ext cx="6858000" cy="1069299"/>
          </a:xfrm>
        </p:spPr>
        <p:txBody>
          <a:bodyPr/>
          <a:lstStyle/>
          <a:p>
            <a:pPr algn="ctr"/>
            <a:r>
              <a:rPr lang="en-US" b="1" dirty="0">
                <a:ea typeface="+mj-lt"/>
                <a:cs typeface="+mj-lt"/>
              </a:rPr>
              <a:t>Program Goals</a:t>
            </a:r>
            <a:endParaRPr lang="en-US" b="1" dirty="0"/>
          </a:p>
        </p:txBody>
      </p:sp>
    </p:spTree>
    <p:extLst>
      <p:ext uri="{BB962C8B-B14F-4D97-AF65-F5344CB8AC3E}">
        <p14:creationId xmlns:p14="http://schemas.microsoft.com/office/powerpoint/2010/main" val="74467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8284-7599-5BE1-9EDB-77066D3CA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3A251-1A70-9A43-C715-BD1B9ED5B76E}"/>
              </a:ext>
            </a:extLst>
          </p:cNvPr>
          <p:cNvSpPr>
            <a:spLocks noGrp="1"/>
          </p:cNvSpPr>
          <p:nvPr>
            <p:ph type="ctrTitle"/>
          </p:nvPr>
        </p:nvSpPr>
        <p:spPr>
          <a:xfrm>
            <a:off x="1143000" y="2172949"/>
            <a:ext cx="6858000" cy="797603"/>
          </a:xfrm>
        </p:spPr>
        <p:txBody>
          <a:bodyPr/>
          <a:lstStyle/>
          <a:p>
            <a:pPr algn="ctr"/>
            <a:r>
              <a:rPr lang="en-US" b="1" dirty="0"/>
              <a:t>Medication Policy</a:t>
            </a:r>
            <a:endParaRPr lang="en-US" dirty="0"/>
          </a:p>
        </p:txBody>
      </p:sp>
    </p:spTree>
    <p:extLst>
      <p:ext uri="{BB962C8B-B14F-4D97-AF65-F5344CB8AC3E}">
        <p14:creationId xmlns:p14="http://schemas.microsoft.com/office/powerpoint/2010/main" val="365748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3E85-32FA-EB70-70EC-60377A039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6883C-A744-389C-01F8-E881D21F32E4}"/>
              </a:ext>
            </a:extLst>
          </p:cNvPr>
          <p:cNvSpPr>
            <a:spLocks noGrp="1"/>
          </p:cNvSpPr>
          <p:nvPr>
            <p:ph type="title"/>
          </p:nvPr>
        </p:nvSpPr>
        <p:spPr/>
        <p:txBody>
          <a:bodyPr/>
          <a:lstStyle/>
          <a:p>
            <a:r>
              <a:rPr lang="en-US" b="1"/>
              <a:t>Medication</a:t>
            </a:r>
            <a:endParaRPr lang="en-US"/>
          </a:p>
        </p:txBody>
      </p:sp>
      <p:sp>
        <p:nvSpPr>
          <p:cNvPr id="3" name="Content Placeholder 2">
            <a:extLst>
              <a:ext uri="{FF2B5EF4-FFF2-40B4-BE49-F238E27FC236}">
                <a16:creationId xmlns:a16="http://schemas.microsoft.com/office/drawing/2014/main" id="{D8A2F594-A10F-80FF-EA33-D651EE044BDB}"/>
              </a:ext>
            </a:extLst>
          </p:cNvPr>
          <p:cNvSpPr>
            <a:spLocks noGrp="1"/>
          </p:cNvSpPr>
          <p:nvPr>
            <p:ph idx="1"/>
          </p:nvPr>
        </p:nvSpPr>
        <p:spPr>
          <a:xfrm>
            <a:off x="628650" y="1543050"/>
            <a:ext cx="7886700" cy="3508432"/>
          </a:xfrm>
        </p:spPr>
        <p:txBody>
          <a:bodyPr vert="horz" lIns="68580" tIns="34290" rIns="68580" bIns="34290" rtlCol="0" anchor="t">
            <a:normAutofit/>
          </a:bodyPr>
          <a:lstStyle/>
          <a:p>
            <a:pPr marL="214313" indent="-214313"/>
            <a:r>
              <a:rPr lang="en-US" sz="1650" dirty="0"/>
              <a:t>Only include if the program distributes medication. </a:t>
            </a:r>
          </a:p>
          <a:p>
            <a:pPr marL="214313" indent="-214313"/>
            <a:r>
              <a:rPr lang="en-US" sz="1650" dirty="0"/>
              <a:t>Medication policy </a:t>
            </a:r>
          </a:p>
          <a:p>
            <a:pPr marL="557213" lvl="1" indent="-214313">
              <a:buFont typeface="Courier New" panose="020B0604020202020204" pitchFamily="34" charset="0"/>
              <a:buChar char="o"/>
            </a:pPr>
            <a:r>
              <a:rPr lang="en-US" sz="1350" dirty="0"/>
              <a:t>Prescription and over-the-counter medication will be given to the camp director upon arrival.</a:t>
            </a:r>
          </a:p>
          <a:p>
            <a:pPr marL="557213" lvl="1" indent="-214313">
              <a:buFont typeface="Courier New" panose="020B0604020202020204" pitchFamily="34" charset="0"/>
              <a:buChar char="o"/>
            </a:pPr>
            <a:r>
              <a:rPr lang="en-US" sz="1350" dirty="0"/>
              <a:t>Medication must be labeled and placed in a bag with the camper's name and instructions  (dosage amount and times)</a:t>
            </a:r>
          </a:p>
          <a:p>
            <a:pPr marL="557213" lvl="1" indent="-214313">
              <a:buFont typeface="Courier New" panose="020B0604020202020204" pitchFamily="34" charset="0"/>
              <a:buChar char="o"/>
            </a:pPr>
            <a:r>
              <a:rPr lang="en-US" sz="1350" dirty="0"/>
              <a:t>Medication must remain in the original container from the pharmacy</a:t>
            </a:r>
          </a:p>
          <a:p>
            <a:pPr marL="557213" lvl="1" indent="-214313">
              <a:buFont typeface="Courier New" panose="020B0604020202020204" pitchFamily="34" charset="0"/>
              <a:buChar char="o"/>
            </a:pPr>
            <a:r>
              <a:rPr lang="en-US" sz="1350" b="1" dirty="0"/>
              <a:t>Medications must be stored and locked up</a:t>
            </a:r>
          </a:p>
          <a:p>
            <a:pPr marL="557213" lvl="1" indent="-214313">
              <a:buFont typeface="Courier New" panose="020B0604020202020204" pitchFamily="34" charset="0"/>
              <a:buChar char="o"/>
            </a:pPr>
            <a:r>
              <a:rPr lang="en-US" sz="1350" dirty="0"/>
              <a:t> Two DIs are responsible for dispensing medications (should be named or pointed out)</a:t>
            </a:r>
          </a:p>
          <a:p>
            <a:pPr marL="557213" lvl="1" indent="-214313">
              <a:buFont typeface="Courier New" panose="020B0604020202020204" pitchFamily="34" charset="0"/>
              <a:buChar char="o"/>
            </a:pPr>
            <a:r>
              <a:rPr lang="en-US" sz="1350" dirty="0"/>
              <a:t>The DIs will log activity in the medication log in Ideal Logic </a:t>
            </a:r>
          </a:p>
          <a:p>
            <a:pPr marL="557213" lvl="1" indent="-214313">
              <a:buFont typeface="Courier New" panose="020B0604020202020204" pitchFamily="34" charset="0"/>
              <a:buChar char="o"/>
            </a:pPr>
            <a:r>
              <a:rPr lang="en-US" sz="1350" dirty="0"/>
              <a:t>Inhalers and EPI-Pens are allowed to stay with campers</a:t>
            </a:r>
          </a:p>
          <a:p>
            <a:pPr marL="557213" lvl="1" indent="-214313">
              <a:buFont typeface="Courier New" panose="020B0604020202020204" pitchFamily="34" charset="0"/>
              <a:buChar char="o"/>
            </a:pPr>
            <a:endParaRPr lang="en-US" sz="1350" dirty="0"/>
          </a:p>
          <a:p>
            <a:pPr marL="0" indent="0">
              <a:buNone/>
            </a:pPr>
            <a:endParaRPr lang="en-US" sz="1650" dirty="0"/>
          </a:p>
          <a:p>
            <a:pPr marL="214313" indent="-214313"/>
            <a:endParaRPr lang="en-US" sz="1650" dirty="0"/>
          </a:p>
        </p:txBody>
      </p:sp>
    </p:spTree>
    <p:extLst>
      <p:ext uri="{BB962C8B-B14F-4D97-AF65-F5344CB8AC3E}">
        <p14:creationId xmlns:p14="http://schemas.microsoft.com/office/powerpoint/2010/main" val="366358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7AC12-BAD7-5BDA-9406-7894FD7D1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3B878-91F6-FF3F-FC08-B383DD6E0E94}"/>
              </a:ext>
            </a:extLst>
          </p:cNvPr>
          <p:cNvSpPr>
            <a:spLocks noGrp="1"/>
          </p:cNvSpPr>
          <p:nvPr>
            <p:ph type="ctrTitle"/>
          </p:nvPr>
        </p:nvSpPr>
        <p:spPr>
          <a:xfrm>
            <a:off x="1143000" y="2172949"/>
            <a:ext cx="6858000" cy="797603"/>
          </a:xfrm>
        </p:spPr>
        <p:txBody>
          <a:bodyPr>
            <a:normAutofit/>
          </a:bodyPr>
          <a:lstStyle/>
          <a:p>
            <a:pPr algn="ctr"/>
            <a:r>
              <a:rPr lang="en-US" b="1" dirty="0"/>
              <a:t>Emergencies</a:t>
            </a:r>
          </a:p>
        </p:txBody>
      </p:sp>
    </p:spTree>
    <p:extLst>
      <p:ext uri="{BB962C8B-B14F-4D97-AF65-F5344CB8AC3E}">
        <p14:creationId xmlns:p14="http://schemas.microsoft.com/office/powerpoint/2010/main" val="361862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29F0C-4672-1D89-CBC6-AD1852F11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7C623-868F-05CE-C3AB-92527EC9112F}"/>
              </a:ext>
            </a:extLst>
          </p:cNvPr>
          <p:cNvSpPr>
            <a:spLocks noGrp="1"/>
          </p:cNvSpPr>
          <p:nvPr>
            <p:ph type="title"/>
          </p:nvPr>
        </p:nvSpPr>
        <p:spPr/>
        <p:txBody>
          <a:bodyPr>
            <a:normAutofit fontScale="90000"/>
          </a:bodyPr>
          <a:lstStyle/>
          <a:p>
            <a:r>
              <a:rPr lang="en-US" b="1"/>
              <a:t>YPP Program Emergency Plan</a:t>
            </a:r>
            <a:endParaRPr lang="en-US"/>
          </a:p>
        </p:txBody>
      </p:sp>
      <p:sp>
        <p:nvSpPr>
          <p:cNvPr id="3" name="Content Placeholder 2">
            <a:extLst>
              <a:ext uri="{FF2B5EF4-FFF2-40B4-BE49-F238E27FC236}">
                <a16:creationId xmlns:a16="http://schemas.microsoft.com/office/drawing/2014/main" id="{0F95BFC7-640B-C813-CD16-0B4A085840FA}"/>
              </a:ext>
            </a:extLst>
          </p:cNvPr>
          <p:cNvSpPr>
            <a:spLocks noGrp="1"/>
          </p:cNvSpPr>
          <p:nvPr>
            <p:ph idx="1"/>
          </p:nvPr>
        </p:nvSpPr>
        <p:spPr>
          <a:xfrm>
            <a:off x="628650" y="1428750"/>
            <a:ext cx="7886700" cy="3508432"/>
          </a:xfrm>
        </p:spPr>
        <p:txBody>
          <a:bodyPr vert="horz" lIns="68580" tIns="34290" rIns="68580" bIns="34290" rtlCol="0" anchor="t">
            <a:normAutofit/>
          </a:bodyPr>
          <a:lstStyle/>
          <a:p>
            <a:pPr marL="214313" indent="-214313"/>
            <a:r>
              <a:rPr lang="en-US" sz="1650" b="1" dirty="0"/>
              <a:t>Practice</a:t>
            </a:r>
            <a:r>
              <a:rPr lang="en-US" sz="1650" dirty="0"/>
              <a:t> the YPP-approved program emergency plan </a:t>
            </a:r>
          </a:p>
          <a:p>
            <a:pPr marL="557213" lvl="1" indent="-214313">
              <a:buFont typeface="Courier New" panose="020B0604020202020204" pitchFamily="34" charset="0"/>
              <a:buChar char="o"/>
            </a:pPr>
            <a:r>
              <a:rPr lang="en-US" sz="1350" dirty="0"/>
              <a:t>Take campers to assembly areas, escape routes, and shelter for inclement weather/ evacuations.</a:t>
            </a:r>
          </a:p>
          <a:p>
            <a:pPr marL="557213" lvl="1" indent="-214313">
              <a:buFont typeface="Courier New" panose="020B0604020202020204" pitchFamily="34" charset="0"/>
              <a:buChar char="o"/>
            </a:pPr>
            <a:r>
              <a:rPr lang="en-US" sz="1350" dirty="0"/>
              <a:t>Practice the program emergency plan from start to finish. </a:t>
            </a:r>
          </a:p>
        </p:txBody>
      </p:sp>
    </p:spTree>
    <p:extLst>
      <p:ext uri="{BB962C8B-B14F-4D97-AF65-F5344CB8AC3E}">
        <p14:creationId xmlns:p14="http://schemas.microsoft.com/office/powerpoint/2010/main" val="342454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F09C-811E-96AD-21DF-1106E3CEE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B9A89-80A2-7DB1-D766-04F2D1ACB44D}"/>
              </a:ext>
            </a:extLst>
          </p:cNvPr>
          <p:cNvSpPr>
            <a:spLocks noGrp="1"/>
          </p:cNvSpPr>
          <p:nvPr>
            <p:ph type="title"/>
          </p:nvPr>
        </p:nvSpPr>
        <p:spPr/>
        <p:txBody>
          <a:bodyPr/>
          <a:lstStyle/>
          <a:p>
            <a:r>
              <a:rPr lang="en-US" b="1"/>
              <a:t>Missing/ Lost Camper</a:t>
            </a:r>
            <a:endParaRPr lang="en-US"/>
          </a:p>
        </p:txBody>
      </p:sp>
      <p:sp>
        <p:nvSpPr>
          <p:cNvPr id="3" name="Content Placeholder 2">
            <a:extLst>
              <a:ext uri="{FF2B5EF4-FFF2-40B4-BE49-F238E27FC236}">
                <a16:creationId xmlns:a16="http://schemas.microsoft.com/office/drawing/2014/main" id="{9EF800F2-560E-3900-312E-3F319D4ABB4A}"/>
              </a:ext>
            </a:extLst>
          </p:cNvPr>
          <p:cNvSpPr>
            <a:spLocks noGrp="1"/>
          </p:cNvSpPr>
          <p:nvPr>
            <p:ph idx="1"/>
          </p:nvPr>
        </p:nvSpPr>
        <p:spPr>
          <a:xfrm>
            <a:off x="628650" y="1543050"/>
            <a:ext cx="7886700" cy="3508432"/>
          </a:xfrm>
        </p:spPr>
        <p:txBody>
          <a:bodyPr vert="horz" lIns="68580" tIns="34290" rIns="68580" bIns="34290" rtlCol="0" anchor="t">
            <a:normAutofit/>
          </a:bodyPr>
          <a:lstStyle/>
          <a:p>
            <a:pPr marL="214313" indent="-214313"/>
            <a:r>
              <a:rPr lang="en-US" sz="1650" dirty="0"/>
              <a:t>Explain procedures when a camper is missing/lost</a:t>
            </a:r>
          </a:p>
          <a:p>
            <a:pPr marL="214313" indent="-214313"/>
            <a:r>
              <a:rPr lang="en-US" sz="1650" dirty="0"/>
              <a:t>Make sure all campers have emergency contact information for the program. </a:t>
            </a:r>
          </a:p>
          <a:p>
            <a:pPr marL="0" indent="0">
              <a:buNone/>
            </a:pPr>
            <a:endParaRPr lang="en-US" sz="1650" dirty="0"/>
          </a:p>
        </p:txBody>
      </p:sp>
    </p:spTree>
    <p:extLst>
      <p:ext uri="{BB962C8B-B14F-4D97-AF65-F5344CB8AC3E}">
        <p14:creationId xmlns:p14="http://schemas.microsoft.com/office/powerpoint/2010/main" val="245446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E320-0E27-97E3-30D1-695E6524FC0D}"/>
              </a:ext>
            </a:extLst>
          </p:cNvPr>
          <p:cNvSpPr>
            <a:spLocks noGrp="1"/>
          </p:cNvSpPr>
          <p:nvPr>
            <p:ph type="title"/>
          </p:nvPr>
        </p:nvSpPr>
        <p:spPr/>
        <p:txBody>
          <a:bodyPr/>
          <a:lstStyle/>
          <a:p>
            <a:r>
              <a:rPr lang="en-US" b="1" dirty="0"/>
              <a:t>Program Goals</a:t>
            </a:r>
          </a:p>
        </p:txBody>
      </p:sp>
      <p:sp>
        <p:nvSpPr>
          <p:cNvPr id="3" name="Content Placeholder 2">
            <a:extLst>
              <a:ext uri="{FF2B5EF4-FFF2-40B4-BE49-F238E27FC236}">
                <a16:creationId xmlns:a16="http://schemas.microsoft.com/office/drawing/2014/main" id="{19DF2B97-8805-66C7-43B3-DD4ADC6417D1}"/>
              </a:ext>
            </a:extLst>
          </p:cNvPr>
          <p:cNvSpPr>
            <a:spLocks noGrp="1"/>
          </p:cNvSpPr>
          <p:nvPr>
            <p:ph idx="1"/>
          </p:nvPr>
        </p:nvSpPr>
        <p:spPr/>
        <p:txBody>
          <a:bodyPr vert="horz" lIns="68580" tIns="34290" rIns="68580" bIns="34290" rtlCol="0" anchor="t">
            <a:normAutofit/>
          </a:bodyPr>
          <a:lstStyle/>
          <a:p>
            <a:pPr marL="0" indent="0">
              <a:buNone/>
            </a:pPr>
            <a:r>
              <a:rPr lang="en-US" sz="1200" i="1"/>
              <a:t>Consider the purpose of your program and what campers will take away from their experience (remove this line)</a:t>
            </a:r>
          </a:p>
          <a:p>
            <a:pPr marL="214313" indent="-214313"/>
            <a:r>
              <a:rPr lang="en-US" sz="1650"/>
              <a:t>Purpose of the Program: </a:t>
            </a:r>
            <a:r>
              <a:rPr lang="en-US" sz="1650" i="1"/>
              <a:t>Input the purpose of the program here.</a:t>
            </a:r>
          </a:p>
          <a:p>
            <a:pPr marL="214313" indent="-214313"/>
            <a:r>
              <a:rPr lang="en-US" sz="1650"/>
              <a:t>Expected Learning Outcomes: Campers at [insert program name] can expect to [insert learning outcomes].</a:t>
            </a:r>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380992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4AF4-2AE5-F49A-8760-093019DA8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9817E-B002-7B4F-41F0-62CEC31EC25A}"/>
              </a:ext>
            </a:extLst>
          </p:cNvPr>
          <p:cNvSpPr>
            <a:spLocks noGrp="1"/>
          </p:cNvSpPr>
          <p:nvPr>
            <p:ph type="ctrTitle"/>
          </p:nvPr>
        </p:nvSpPr>
        <p:spPr>
          <a:xfrm>
            <a:off x="1143000" y="2037101"/>
            <a:ext cx="6858000" cy="1069299"/>
          </a:xfrm>
        </p:spPr>
        <p:txBody>
          <a:bodyPr/>
          <a:lstStyle/>
          <a:p>
            <a:pPr algn="ctr"/>
            <a:r>
              <a:rPr lang="en-US" b="1" dirty="0">
                <a:solidFill>
                  <a:srgbClr val="000000"/>
                </a:solidFill>
                <a:ea typeface="+mj-lt"/>
                <a:cs typeface="+mj-lt"/>
              </a:rPr>
              <a:t>Camper Expectations</a:t>
            </a:r>
            <a:endParaRPr lang="en-US" b="1" dirty="0"/>
          </a:p>
        </p:txBody>
      </p:sp>
      <p:sp>
        <p:nvSpPr>
          <p:cNvPr id="3" name="Content Placeholder 2">
            <a:extLst>
              <a:ext uri="{FF2B5EF4-FFF2-40B4-BE49-F238E27FC236}">
                <a16:creationId xmlns:a16="http://schemas.microsoft.com/office/drawing/2014/main" id="{896A43DA-D386-9076-4597-927C937A1951}"/>
              </a:ext>
            </a:extLst>
          </p:cNvPr>
          <p:cNvSpPr>
            <a:spLocks noGrp="1"/>
          </p:cNvSpPr>
          <p:nvPr>
            <p:ph type="subTitle" idx="1"/>
          </p:nvPr>
        </p:nvSpPr>
        <p:spPr/>
        <p:txBody>
          <a:bodyPr vert="horz" lIns="68580" tIns="34290" rIns="68580" bIns="34290" rtlCol="0" anchor="t">
            <a:normAutofit/>
          </a:bodyPr>
          <a:lstStyle/>
          <a:p>
            <a:endParaRPr lang="en-US" sz="1200" i="1"/>
          </a:p>
          <a:p>
            <a:endParaRPr lang="en-US" sz="1200" i="1"/>
          </a:p>
          <a:p>
            <a:endParaRPr lang="en-US" sz="1200" i="1"/>
          </a:p>
          <a:p>
            <a:endParaRPr lang="en-US" sz="1200" i="1"/>
          </a:p>
        </p:txBody>
      </p:sp>
    </p:spTree>
    <p:extLst>
      <p:ext uri="{BB962C8B-B14F-4D97-AF65-F5344CB8AC3E}">
        <p14:creationId xmlns:p14="http://schemas.microsoft.com/office/powerpoint/2010/main" val="54443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1B5E-5078-2A41-BBF5-6A2A07E0EF54}"/>
              </a:ext>
            </a:extLst>
          </p:cNvPr>
          <p:cNvSpPr>
            <a:spLocks noGrp="1"/>
          </p:cNvSpPr>
          <p:nvPr>
            <p:ph type="title"/>
          </p:nvPr>
        </p:nvSpPr>
        <p:spPr/>
        <p:txBody>
          <a:bodyPr/>
          <a:lstStyle/>
          <a:p>
            <a:r>
              <a:rPr lang="en-US" b="1"/>
              <a:t>Check-in/Check-out</a:t>
            </a:r>
          </a:p>
        </p:txBody>
      </p:sp>
      <p:sp>
        <p:nvSpPr>
          <p:cNvPr id="3" name="Content Placeholder 2">
            <a:extLst>
              <a:ext uri="{FF2B5EF4-FFF2-40B4-BE49-F238E27FC236}">
                <a16:creationId xmlns:a16="http://schemas.microsoft.com/office/drawing/2014/main" id="{B7EC1B36-F764-52E9-DACA-F7999CE530DF}"/>
              </a:ext>
            </a:extLst>
          </p:cNvPr>
          <p:cNvSpPr>
            <a:spLocks noGrp="1"/>
          </p:cNvSpPr>
          <p:nvPr>
            <p:ph idx="1"/>
          </p:nvPr>
        </p:nvSpPr>
        <p:spPr/>
        <p:txBody>
          <a:bodyPr vert="horz" lIns="68580" tIns="34290" rIns="68580" bIns="34290" rtlCol="0" anchor="t">
            <a:normAutofit/>
          </a:bodyPr>
          <a:lstStyle/>
          <a:p>
            <a:pPr marL="0" indent="0">
              <a:buNone/>
            </a:pPr>
            <a:r>
              <a:rPr lang="en-US" sz="1200" dirty="0"/>
              <a:t>Input the program's check-in/check-out information here. Make sure to include the items below and detail the times/processes/locations for check-in and check-out. (remove this line)</a:t>
            </a:r>
          </a:p>
          <a:p>
            <a:pPr marL="214313" indent="-214313"/>
            <a:r>
              <a:rPr lang="en-US" sz="1650" dirty="0"/>
              <a:t>Check-in:</a:t>
            </a:r>
          </a:p>
          <a:p>
            <a:pPr marL="214313" indent="-214313"/>
            <a:r>
              <a:rPr lang="en-US" sz="1650" dirty="0"/>
              <a:t>Check-out:</a:t>
            </a:r>
          </a:p>
          <a:p>
            <a:pPr marL="214313" indent="-214313"/>
            <a:r>
              <a:rPr lang="en-US" sz="1650" b="1" dirty="0"/>
              <a:t>Parents and guardians</a:t>
            </a:r>
            <a:r>
              <a:rPr lang="en-US" sz="1650" dirty="0"/>
              <a:t> will </a:t>
            </a:r>
            <a:r>
              <a:rPr lang="en-US" sz="1650" b="1" dirty="0"/>
              <a:t>need to provide a valid ID</a:t>
            </a:r>
            <a:r>
              <a:rPr lang="en-US" sz="1650" dirty="0"/>
              <a:t> during drop-off/pick-up, except for campers who can self-check-in/check-out or campers who have permission to bus/bike/fly/drive</a:t>
            </a:r>
          </a:p>
          <a:p>
            <a:pPr marL="0" indent="0">
              <a:buNone/>
            </a:pPr>
            <a:endParaRPr lang="en-US" sz="1200" i="1" dirty="0"/>
          </a:p>
        </p:txBody>
      </p:sp>
    </p:spTree>
    <p:extLst>
      <p:ext uri="{BB962C8B-B14F-4D97-AF65-F5344CB8AC3E}">
        <p14:creationId xmlns:p14="http://schemas.microsoft.com/office/powerpoint/2010/main" val="146994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4F97-478F-C49C-F696-C8A07E484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DCFB7-BF0C-E842-EA45-19096FFC149C}"/>
              </a:ext>
            </a:extLst>
          </p:cNvPr>
          <p:cNvSpPr>
            <a:spLocks noGrp="1"/>
          </p:cNvSpPr>
          <p:nvPr>
            <p:ph type="title"/>
          </p:nvPr>
        </p:nvSpPr>
        <p:spPr/>
        <p:txBody>
          <a:bodyPr/>
          <a:lstStyle/>
          <a:p>
            <a:r>
              <a:rPr lang="en-US" b="1"/>
              <a:t>Dress Code</a:t>
            </a:r>
          </a:p>
        </p:txBody>
      </p:sp>
      <p:sp>
        <p:nvSpPr>
          <p:cNvPr id="3" name="Content Placeholder 2">
            <a:extLst>
              <a:ext uri="{FF2B5EF4-FFF2-40B4-BE49-F238E27FC236}">
                <a16:creationId xmlns:a16="http://schemas.microsoft.com/office/drawing/2014/main" id="{BE2A4197-780C-A732-2AA8-FBE8034991E7}"/>
              </a:ext>
            </a:extLst>
          </p:cNvPr>
          <p:cNvSpPr>
            <a:spLocks noGrp="1"/>
          </p:cNvSpPr>
          <p:nvPr>
            <p:ph idx="1"/>
          </p:nvPr>
        </p:nvSpPr>
        <p:spPr/>
        <p:txBody>
          <a:bodyPr vert="horz" lIns="68580" tIns="34290" rIns="68580" bIns="34290" rtlCol="0" anchor="t">
            <a:normAutofit/>
          </a:bodyPr>
          <a:lstStyle/>
          <a:p>
            <a:pPr marL="214313" indent="-214313"/>
            <a:r>
              <a:rPr lang="en-US" sz="1650" dirty="0"/>
              <a:t>Appropriate vs. Inappropriate Attire: </a:t>
            </a:r>
            <a:r>
              <a:rPr lang="en-US" sz="1650" i="1" dirty="0"/>
              <a:t>Explain to campers what is appropriate to wear at the program and what is not appropriate.</a:t>
            </a:r>
          </a:p>
          <a:p>
            <a:pPr marL="214313" indent="-214313"/>
            <a:r>
              <a:rPr lang="en-US" sz="1650" i="1" dirty="0"/>
              <a:t>If your program provides lanyards/t-shirts to identify campers, please make a note that t-shirts/lanyards must be worn at all times.</a:t>
            </a:r>
          </a:p>
        </p:txBody>
      </p:sp>
    </p:spTree>
    <p:extLst>
      <p:ext uri="{BB962C8B-B14F-4D97-AF65-F5344CB8AC3E}">
        <p14:creationId xmlns:p14="http://schemas.microsoft.com/office/powerpoint/2010/main" val="290900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99AC-77D6-B443-E7DC-2AF1EADE0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87B5B-0680-A161-459D-75EFD1280FC4}"/>
              </a:ext>
            </a:extLst>
          </p:cNvPr>
          <p:cNvSpPr>
            <a:spLocks noGrp="1"/>
          </p:cNvSpPr>
          <p:nvPr>
            <p:ph type="title"/>
          </p:nvPr>
        </p:nvSpPr>
        <p:spPr/>
        <p:txBody>
          <a:bodyPr/>
          <a:lstStyle/>
          <a:p>
            <a:r>
              <a:rPr lang="en-US" b="1"/>
              <a:t>Schedule</a:t>
            </a:r>
          </a:p>
        </p:txBody>
      </p:sp>
      <p:sp>
        <p:nvSpPr>
          <p:cNvPr id="3" name="Content Placeholder 2">
            <a:extLst>
              <a:ext uri="{FF2B5EF4-FFF2-40B4-BE49-F238E27FC236}">
                <a16:creationId xmlns:a16="http://schemas.microsoft.com/office/drawing/2014/main" id="{12CD5ABA-B39B-6AF7-6E90-D39CD89ADE95}"/>
              </a:ext>
            </a:extLst>
          </p:cNvPr>
          <p:cNvSpPr>
            <a:spLocks noGrp="1"/>
          </p:cNvSpPr>
          <p:nvPr>
            <p:ph idx="1"/>
          </p:nvPr>
        </p:nvSpPr>
        <p:spPr/>
        <p:txBody>
          <a:bodyPr vert="horz" lIns="68580" tIns="34290" rIns="68580" bIns="34290" rtlCol="0" anchor="t">
            <a:normAutofit/>
          </a:bodyPr>
          <a:lstStyle/>
          <a:p>
            <a:pPr marL="0" indent="0">
              <a:buNone/>
            </a:pPr>
            <a:r>
              <a:rPr lang="en-US" sz="1650" i="1"/>
              <a:t>Insert the program schedule here</a:t>
            </a:r>
          </a:p>
        </p:txBody>
      </p:sp>
    </p:spTree>
    <p:extLst>
      <p:ext uri="{BB962C8B-B14F-4D97-AF65-F5344CB8AC3E}">
        <p14:creationId xmlns:p14="http://schemas.microsoft.com/office/powerpoint/2010/main" val="263783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CE392-BE57-B249-41EB-72D907F97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7647D-F6F0-B950-926C-C9057C6823D7}"/>
              </a:ext>
            </a:extLst>
          </p:cNvPr>
          <p:cNvSpPr>
            <a:spLocks noGrp="1"/>
          </p:cNvSpPr>
          <p:nvPr>
            <p:ph type="title"/>
          </p:nvPr>
        </p:nvSpPr>
        <p:spPr/>
        <p:txBody>
          <a:bodyPr/>
          <a:lstStyle/>
          <a:p>
            <a:r>
              <a:rPr lang="en-US" b="1"/>
              <a:t>Facilities</a:t>
            </a:r>
          </a:p>
        </p:txBody>
      </p:sp>
      <p:sp>
        <p:nvSpPr>
          <p:cNvPr id="3" name="Content Placeholder 2">
            <a:extLst>
              <a:ext uri="{FF2B5EF4-FFF2-40B4-BE49-F238E27FC236}">
                <a16:creationId xmlns:a16="http://schemas.microsoft.com/office/drawing/2014/main" id="{61FE7464-2D7E-34FB-49C4-DA9BDAD24844}"/>
              </a:ext>
            </a:extLst>
          </p:cNvPr>
          <p:cNvSpPr>
            <a:spLocks noGrp="1"/>
          </p:cNvSpPr>
          <p:nvPr>
            <p:ph idx="1"/>
          </p:nvPr>
        </p:nvSpPr>
        <p:spPr/>
        <p:txBody>
          <a:bodyPr vert="horz" lIns="68580" tIns="34290" rIns="68580" bIns="34290" rtlCol="0" anchor="t">
            <a:normAutofit/>
          </a:bodyPr>
          <a:lstStyle/>
          <a:p>
            <a:r>
              <a:rPr lang="en-US" sz="1725" dirty="0">
                <a:solidFill>
                  <a:srgbClr val="404040"/>
                </a:solidFill>
                <a:latin typeface="Calibri"/>
                <a:ea typeface="Calibri"/>
                <a:cs typeface="Calibri"/>
              </a:rPr>
              <a:t>Daytime Programs: </a:t>
            </a:r>
            <a:endParaRPr lang="en-US" sz="1725" dirty="0">
              <a:solidFill>
                <a:srgbClr val="000000"/>
              </a:solidFill>
              <a:latin typeface="Aptos" panose="02110004020202020204"/>
              <a:ea typeface="Calibri"/>
              <a:cs typeface="Calibri"/>
            </a:endParaRPr>
          </a:p>
          <a:p>
            <a:pPr lvl="1" indent="-214313">
              <a:buFont typeface="Courier New" panose="020B0604020202020204" pitchFamily="34" charset="0"/>
              <a:buChar char="o"/>
            </a:pPr>
            <a:r>
              <a:rPr lang="en-US" sz="1725" dirty="0">
                <a:solidFill>
                  <a:srgbClr val="404040"/>
                </a:solidFill>
                <a:latin typeface="Calibri"/>
                <a:ea typeface="Calibri"/>
                <a:cs typeface="Calibri"/>
              </a:rPr>
              <a:t>Facilities that will be used during the program</a:t>
            </a:r>
            <a:endParaRPr lang="en-US" sz="1725" dirty="0"/>
          </a:p>
          <a:p>
            <a:r>
              <a:rPr lang="en-US" sz="1725" dirty="0">
                <a:solidFill>
                  <a:srgbClr val="404040"/>
                </a:solidFill>
                <a:latin typeface="Calibri"/>
                <a:ea typeface="Calibri"/>
                <a:cs typeface="Calibri"/>
              </a:rPr>
              <a:t>Overnight Programs: </a:t>
            </a:r>
            <a:endParaRPr lang="en-US" sz="1725" dirty="0">
              <a:solidFill>
                <a:srgbClr val="000000"/>
              </a:solidFill>
              <a:latin typeface="Aptos" panose="02110004020202020204"/>
              <a:ea typeface="Calibri"/>
              <a:cs typeface="Calibri"/>
            </a:endParaRPr>
          </a:p>
          <a:p>
            <a:pPr lvl="1" indent="-214313">
              <a:buFont typeface="Courier New" panose="020B0604020202020204" pitchFamily="34" charset="0"/>
              <a:buChar char="o"/>
            </a:pPr>
            <a:r>
              <a:rPr lang="en-US" sz="1725" dirty="0">
                <a:solidFill>
                  <a:srgbClr val="404040"/>
                </a:solidFill>
                <a:latin typeface="Calibri"/>
                <a:ea typeface="Calibri"/>
                <a:cs typeface="Calibri"/>
              </a:rPr>
              <a:t>Dorm/facility safety rules </a:t>
            </a:r>
            <a:endParaRPr lang="en-US" sz="1725" dirty="0">
              <a:solidFill>
                <a:srgbClr val="000000"/>
              </a:solidFill>
              <a:latin typeface="Aptos" panose="02110004020202020204"/>
              <a:ea typeface="Calibri"/>
              <a:cs typeface="Calibri"/>
            </a:endParaRPr>
          </a:p>
          <a:p>
            <a:pPr lvl="1" indent="-214313">
              <a:buFont typeface="Courier New" panose="020B0604020202020204" pitchFamily="34" charset="0"/>
              <a:buChar char="o"/>
            </a:pPr>
            <a:r>
              <a:rPr lang="en-US" sz="1725" dirty="0">
                <a:solidFill>
                  <a:srgbClr val="404040"/>
                </a:solidFill>
                <a:latin typeface="Calibri"/>
                <a:ea typeface="Calibri"/>
                <a:cs typeface="Calibri"/>
              </a:rPr>
              <a:t>Campers are responsible for any damages to the facility and/or dorm</a:t>
            </a:r>
            <a:endParaRPr lang="en-US" sz="1725" dirty="0">
              <a:solidFill>
                <a:srgbClr val="000000"/>
              </a:solidFill>
              <a:latin typeface="Aptos" panose="02110004020202020204"/>
              <a:ea typeface="Calibri"/>
              <a:cs typeface="Calibri"/>
            </a:endParaRPr>
          </a:p>
          <a:p>
            <a:pPr lvl="1" indent="-214313">
              <a:buFont typeface="Courier New" panose="020B0604020202020204" pitchFamily="34" charset="0"/>
              <a:buChar char="o"/>
            </a:pPr>
            <a:r>
              <a:rPr lang="en-US" sz="1725" dirty="0">
                <a:solidFill>
                  <a:srgbClr val="404040"/>
                </a:solidFill>
                <a:latin typeface="Calibri"/>
                <a:ea typeface="Calibri"/>
                <a:cs typeface="Calibri"/>
              </a:rPr>
              <a:t>Campers should leave the environment better than they found it </a:t>
            </a:r>
            <a:endParaRPr lang="en-US" sz="1725" dirty="0"/>
          </a:p>
          <a:p>
            <a:pPr marL="0" indent="0">
              <a:buNone/>
            </a:pPr>
            <a:endParaRPr lang="en-US" sz="1725" i="1" dirty="0"/>
          </a:p>
        </p:txBody>
      </p:sp>
    </p:spTree>
    <p:extLst>
      <p:ext uri="{BB962C8B-B14F-4D97-AF65-F5344CB8AC3E}">
        <p14:creationId xmlns:p14="http://schemas.microsoft.com/office/powerpoint/2010/main" val="219788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23B9-6F40-0DD8-02FF-2572C1CDAE6B}"/>
              </a:ext>
            </a:extLst>
          </p:cNvPr>
          <p:cNvSpPr>
            <a:spLocks noGrp="1"/>
          </p:cNvSpPr>
          <p:nvPr>
            <p:ph type="ctrTitle"/>
          </p:nvPr>
        </p:nvSpPr>
        <p:spPr>
          <a:xfrm>
            <a:off x="1143000" y="2172949"/>
            <a:ext cx="6858000" cy="797603"/>
          </a:xfrm>
        </p:spPr>
        <p:txBody>
          <a:bodyPr/>
          <a:lstStyle/>
          <a:p>
            <a:pPr algn="ctr"/>
            <a:r>
              <a:rPr lang="en-US" b="1" dirty="0"/>
              <a:t>Supervision</a:t>
            </a:r>
          </a:p>
        </p:txBody>
      </p:sp>
    </p:spTree>
    <p:extLst>
      <p:ext uri="{BB962C8B-B14F-4D97-AF65-F5344CB8AC3E}">
        <p14:creationId xmlns:p14="http://schemas.microsoft.com/office/powerpoint/2010/main" val="3090774551"/>
      </p:ext>
    </p:extLst>
  </p:cSld>
  <p:clrMapOvr>
    <a:masterClrMapping/>
  </p:clrMapOvr>
</p:sld>
</file>

<file path=ppt/theme/theme1.xml><?xml version="1.0" encoding="utf-8"?>
<a:theme xmlns:a="http://schemas.openxmlformats.org/drawingml/2006/main" name="16-9 Cover">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14560</TotalTime>
  <Words>785</Words>
  <Application>Microsoft Office PowerPoint</Application>
  <PresentationFormat>On-screen Show (16:9)</PresentationFormat>
  <Paragraphs>90</Paragraphs>
  <Slides>24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Aptos</vt:lpstr>
      <vt:lpstr>Arial</vt:lpstr>
      <vt:lpstr>Arial Black</vt:lpstr>
      <vt:lpstr>Calibri</vt:lpstr>
      <vt:lpstr>Courier New</vt:lpstr>
      <vt:lpstr>16-9 Cover</vt:lpstr>
      <vt:lpstr>16-9 Light Background</vt:lpstr>
      <vt:lpstr>16-9 White Backgroud</vt:lpstr>
      <vt:lpstr>PowerPoint Presentation</vt:lpstr>
      <vt:lpstr>Program Goals</vt:lpstr>
      <vt:lpstr>Program Goals</vt:lpstr>
      <vt:lpstr>Camper Expectations</vt:lpstr>
      <vt:lpstr>Check-in/Check-out</vt:lpstr>
      <vt:lpstr>Dress Code</vt:lpstr>
      <vt:lpstr>Schedule</vt:lpstr>
      <vt:lpstr>Facilities</vt:lpstr>
      <vt:lpstr>Supervision</vt:lpstr>
      <vt:lpstr>Camper Supervision</vt:lpstr>
      <vt:lpstr>Camper Supervision Continued</vt:lpstr>
      <vt:lpstr>Prohibited Conduct</vt:lpstr>
      <vt:lpstr>Prohibited Conduct</vt:lpstr>
      <vt:lpstr>Prohibited Conduct Examples</vt:lpstr>
      <vt:lpstr>Social Media Protocols</vt:lpstr>
      <vt:lpstr>Camper Behavior Management</vt:lpstr>
      <vt:lpstr>Camp Code of Conduct</vt:lpstr>
      <vt:lpstr>Bullying </vt:lpstr>
      <vt:lpstr>PowerPoint Presentation</vt:lpstr>
      <vt:lpstr>Medication Policy</vt:lpstr>
      <vt:lpstr>Medication</vt:lpstr>
      <vt:lpstr>Emergencies</vt:lpstr>
      <vt:lpstr>YPP Program Emergency Plan</vt:lpstr>
      <vt:lpstr>Missing/ Lost Camper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Williams, Leekeshia M</cp:lastModifiedBy>
  <cp:revision>401</cp:revision>
  <cp:lastPrinted>2011-01-24T02:49:42Z</cp:lastPrinted>
  <dcterms:created xsi:type="dcterms:W3CDTF">2011-06-30T15:04:08Z</dcterms:created>
  <dcterms:modified xsi:type="dcterms:W3CDTF">2025-09-17T15:50:36Z</dcterms:modified>
  <cp:category/>
</cp:coreProperties>
</file>