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9" r:id="rId1"/>
    <p:sldMasterId id="2147483659" r:id="rId2"/>
    <p:sldMasterId id="2147483669" r:id="rId3"/>
  </p:sldMasterIdLst>
  <p:notesMasterIdLst>
    <p:notesMasterId r:id="rId38"/>
  </p:notesMasterIdLst>
  <p:sldIdLst>
    <p:sldId id="713" r:id="rId4"/>
    <p:sldId id="714" r:id="rId5"/>
    <p:sldId id="257" r:id="rId6"/>
    <p:sldId id="259" r:id="rId7"/>
    <p:sldId id="262" r:id="rId8"/>
    <p:sldId id="269" r:id="rId9"/>
    <p:sldId id="263" r:id="rId10"/>
    <p:sldId id="264" r:id="rId11"/>
    <p:sldId id="266" r:id="rId12"/>
    <p:sldId id="265" r:id="rId13"/>
    <p:sldId id="267" r:id="rId14"/>
    <p:sldId id="268" r:id="rId15"/>
    <p:sldId id="270" r:id="rId16"/>
    <p:sldId id="271" r:id="rId17"/>
    <p:sldId id="272" r:id="rId18"/>
    <p:sldId id="273" r:id="rId19"/>
    <p:sldId id="275" r:id="rId20"/>
    <p:sldId id="274" r:id="rId21"/>
    <p:sldId id="277" r:id="rId22"/>
    <p:sldId id="276"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9144000" cy="5143500" type="screen16x9"/>
  <p:notesSz cx="6858000" cy="9313863"/>
  <p:defaultTextStyle>
    <a:defPPr>
      <a:defRPr lang="en-US"/>
    </a:defPPr>
    <a:lvl1pPr algn="l" rtl="0" fontAlgn="base">
      <a:spcBef>
        <a:spcPct val="0"/>
      </a:spcBef>
      <a:spcAft>
        <a:spcPct val="0"/>
      </a:spcAft>
      <a:defRPr sz="2400" kern="1200">
        <a:solidFill>
          <a:schemeClr val="tx1"/>
        </a:solidFill>
        <a:latin typeface="Arial" charset="0"/>
        <a:ea typeface="ヒラギノ角ゴ Pro W3"/>
        <a:cs typeface="Arial" charset="0"/>
      </a:defRPr>
    </a:lvl1pPr>
    <a:lvl2pPr marL="457200" algn="l" rtl="0" fontAlgn="base">
      <a:spcBef>
        <a:spcPct val="0"/>
      </a:spcBef>
      <a:spcAft>
        <a:spcPct val="0"/>
      </a:spcAft>
      <a:defRPr sz="2400" kern="1200">
        <a:solidFill>
          <a:schemeClr val="tx1"/>
        </a:solidFill>
        <a:latin typeface="Arial" charset="0"/>
        <a:ea typeface="ヒラギノ角ゴ Pro W3"/>
        <a:cs typeface="Arial" charset="0"/>
      </a:defRPr>
    </a:lvl2pPr>
    <a:lvl3pPr marL="914400" algn="l" rtl="0" fontAlgn="base">
      <a:spcBef>
        <a:spcPct val="0"/>
      </a:spcBef>
      <a:spcAft>
        <a:spcPct val="0"/>
      </a:spcAft>
      <a:defRPr sz="2400" kern="1200">
        <a:solidFill>
          <a:schemeClr val="tx1"/>
        </a:solidFill>
        <a:latin typeface="Arial" charset="0"/>
        <a:ea typeface="ヒラギノ角ゴ Pro W3"/>
        <a:cs typeface="Arial" charset="0"/>
      </a:defRPr>
    </a:lvl3pPr>
    <a:lvl4pPr marL="1371600" algn="l" rtl="0" fontAlgn="base">
      <a:spcBef>
        <a:spcPct val="0"/>
      </a:spcBef>
      <a:spcAft>
        <a:spcPct val="0"/>
      </a:spcAft>
      <a:defRPr sz="2400" kern="1200">
        <a:solidFill>
          <a:schemeClr val="tx1"/>
        </a:solidFill>
        <a:latin typeface="Arial" charset="0"/>
        <a:ea typeface="ヒラギノ角ゴ Pro W3"/>
        <a:cs typeface="Arial" charset="0"/>
      </a:defRPr>
    </a:lvl4pPr>
    <a:lvl5pPr marL="1828800" algn="l" rtl="0" fontAlgn="base">
      <a:spcBef>
        <a:spcPct val="0"/>
      </a:spcBef>
      <a:spcAft>
        <a:spcPct val="0"/>
      </a:spcAft>
      <a:defRPr sz="2400" kern="1200">
        <a:solidFill>
          <a:schemeClr val="tx1"/>
        </a:solidFill>
        <a:latin typeface="Arial" charset="0"/>
        <a:ea typeface="ヒラギノ角ゴ Pro W3"/>
        <a:cs typeface="Arial" charset="0"/>
      </a:defRPr>
    </a:lvl5pPr>
    <a:lvl6pPr marL="2286000" algn="l" defTabSz="914400" rtl="0" eaLnBrk="1" latinLnBrk="0" hangingPunct="1">
      <a:defRPr sz="2400" kern="1200">
        <a:solidFill>
          <a:schemeClr val="tx1"/>
        </a:solidFill>
        <a:latin typeface="Arial" charset="0"/>
        <a:ea typeface="ヒラギノ角ゴ Pro W3"/>
        <a:cs typeface="Arial" charset="0"/>
      </a:defRPr>
    </a:lvl6pPr>
    <a:lvl7pPr marL="2743200" algn="l" defTabSz="914400" rtl="0" eaLnBrk="1" latinLnBrk="0" hangingPunct="1">
      <a:defRPr sz="2400" kern="1200">
        <a:solidFill>
          <a:schemeClr val="tx1"/>
        </a:solidFill>
        <a:latin typeface="Arial" charset="0"/>
        <a:ea typeface="ヒラギノ角ゴ Pro W3"/>
        <a:cs typeface="Arial" charset="0"/>
      </a:defRPr>
    </a:lvl7pPr>
    <a:lvl8pPr marL="3200400" algn="l" defTabSz="914400" rtl="0" eaLnBrk="1" latinLnBrk="0" hangingPunct="1">
      <a:defRPr sz="2400" kern="1200">
        <a:solidFill>
          <a:schemeClr val="tx1"/>
        </a:solidFill>
        <a:latin typeface="Arial" charset="0"/>
        <a:ea typeface="ヒラギノ角ゴ Pro W3"/>
        <a:cs typeface="Arial" charset="0"/>
      </a:defRPr>
    </a:lvl8pPr>
    <a:lvl9pPr marL="3657600" algn="l" defTabSz="914400" rtl="0" eaLnBrk="1" latinLnBrk="0" hangingPunct="1">
      <a:defRPr sz="2400" kern="1200">
        <a:solidFill>
          <a:schemeClr val="tx1"/>
        </a:solidFill>
        <a:latin typeface="Arial" charset="0"/>
        <a:ea typeface="ヒラギノ角ゴ Pro W3"/>
        <a:cs typeface="Arial" charset="0"/>
      </a:defRPr>
    </a:lvl9pPr>
  </p:defaultTextStyle>
  <p:extLst>
    <p:ext uri="{521415D9-36F7-43E2-AB2F-B90AF26B5E84}">
      <p14:sectionLst xmlns:p14="http://schemas.microsoft.com/office/powerpoint/2010/main">
        <p14:section name="Untitled Section" id="{3540F3E4-3A56-594D-A98C-62123F4F527F}">
          <p14:sldIdLst>
            <p14:sldId id="713"/>
            <p14:sldId id="714"/>
            <p14:sldId id="257"/>
            <p14:sldId id="259"/>
            <p14:sldId id="262"/>
            <p14:sldId id="269"/>
            <p14:sldId id="263"/>
            <p14:sldId id="264"/>
            <p14:sldId id="266"/>
            <p14:sldId id="265"/>
            <p14:sldId id="267"/>
            <p14:sldId id="268"/>
            <p14:sldId id="270"/>
            <p14:sldId id="271"/>
            <p14:sldId id="272"/>
            <p14:sldId id="273"/>
            <p14:sldId id="275"/>
            <p14:sldId id="274"/>
            <p14:sldId id="277"/>
            <p14:sldId id="276"/>
            <p14:sldId id="278"/>
            <p14:sldId id="279"/>
            <p14:sldId id="280"/>
            <p14:sldId id="281"/>
            <p14:sldId id="282"/>
            <p14:sldId id="283"/>
            <p14:sldId id="284"/>
            <p14:sldId id="285"/>
            <p14:sldId id="286"/>
            <p14:sldId id="287"/>
            <p14:sldId id="288"/>
            <p14:sldId id="289"/>
            <p14:sldId id="290"/>
            <p14:sldId id="291"/>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bw"/>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5700"/>
    <a:srgbClr val="C6531F"/>
    <a:srgbClr val="C01338"/>
    <a:srgbClr val="C00000"/>
    <a:srgbClr val="79C82A"/>
    <a:srgbClr val="DE7E7A"/>
    <a:srgbClr val="D61C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90909" autoAdjust="0"/>
  </p:normalViewPr>
  <p:slideViewPr>
    <p:cSldViewPr>
      <p:cViewPr varScale="1">
        <p:scale>
          <a:sx n="128" d="100"/>
          <a:sy n="128" d="100"/>
        </p:scale>
        <p:origin x="654" y="11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65693"/>
          </a:xfrm>
          <a:prstGeom prst="rect">
            <a:avLst/>
          </a:prstGeom>
          <a:noFill/>
          <a:ln w="9525">
            <a:noFill/>
            <a:miter lim="800000"/>
            <a:headEnd/>
            <a:tailEnd/>
          </a:ln>
          <a:effectLst/>
        </p:spPr>
        <p:txBody>
          <a:bodyPr vert="horz" wrap="square" lIns="91332" tIns="45666" rIns="91332" bIns="45666" numCol="1" anchor="t" anchorCtr="0" compatLnSpc="1">
            <a:prstTxWarp prst="textNoShape">
              <a:avLst/>
            </a:prstTxWarp>
          </a:bodyPr>
          <a:lstStyle>
            <a:lvl1pPr eaLnBrk="0" hangingPunct="0">
              <a:defRPr sz="1200">
                <a:cs typeface="ヒラギノ角ゴ Pro W3"/>
              </a:defRPr>
            </a:lvl1pPr>
          </a:lstStyle>
          <a:p>
            <a:pPr>
              <a:defRPr/>
            </a:pPr>
            <a:endParaRPr lang="en-US"/>
          </a:p>
        </p:txBody>
      </p:sp>
      <p:sp>
        <p:nvSpPr>
          <p:cNvPr id="24579" name="Rectangle 3"/>
          <p:cNvSpPr>
            <a:spLocks noGrp="1" noChangeArrowheads="1"/>
          </p:cNvSpPr>
          <p:nvPr>
            <p:ph type="dt" idx="1"/>
          </p:nvPr>
        </p:nvSpPr>
        <p:spPr bwMode="auto">
          <a:xfrm>
            <a:off x="3884613" y="0"/>
            <a:ext cx="2971800" cy="465693"/>
          </a:xfrm>
          <a:prstGeom prst="rect">
            <a:avLst/>
          </a:prstGeom>
          <a:noFill/>
          <a:ln w="9525">
            <a:noFill/>
            <a:miter lim="800000"/>
            <a:headEnd/>
            <a:tailEnd/>
          </a:ln>
          <a:effectLst/>
        </p:spPr>
        <p:txBody>
          <a:bodyPr vert="horz" wrap="square" lIns="91332" tIns="45666" rIns="91332" bIns="45666" numCol="1" anchor="t" anchorCtr="0" compatLnSpc="1">
            <a:prstTxWarp prst="textNoShape">
              <a:avLst/>
            </a:prstTxWarp>
          </a:bodyPr>
          <a:lstStyle>
            <a:lvl1pPr algn="r" eaLnBrk="0" hangingPunct="0">
              <a:defRPr sz="1200">
                <a:cs typeface="ヒラギノ角ゴ Pro W3"/>
              </a:defRPr>
            </a:lvl1pPr>
          </a:lstStyle>
          <a:p>
            <a:pPr>
              <a:defRPr/>
            </a:pPr>
            <a:fld id="{F6FD56A5-6355-4B13-B783-7CC5477550B3}" type="datetimeFigureOut">
              <a:rPr lang="en-US"/>
              <a:pPr>
                <a:defRPr/>
              </a:pPr>
              <a:t>10/6/2025</a:t>
            </a:fld>
            <a:endParaRPr lang="en-US"/>
          </a:p>
        </p:txBody>
      </p:sp>
      <p:sp>
        <p:nvSpPr>
          <p:cNvPr id="16388" name="Rectangle 4"/>
          <p:cNvSpPr>
            <a:spLocks noGrp="1" noRot="1" noChangeAspect="1" noChangeArrowheads="1" noTextEdit="1"/>
          </p:cNvSpPr>
          <p:nvPr>
            <p:ph type="sldImg" idx="2"/>
          </p:nvPr>
        </p:nvSpPr>
        <p:spPr bwMode="auto">
          <a:xfrm>
            <a:off x="327025" y="700088"/>
            <a:ext cx="6203950" cy="3490912"/>
          </a:xfrm>
          <a:prstGeom prst="rect">
            <a:avLst/>
          </a:prstGeom>
          <a:noFill/>
          <a:ln w="9525">
            <a:solidFill>
              <a:srgbClr val="000000"/>
            </a:solidFill>
            <a:miter lim="800000"/>
            <a:headEnd/>
            <a:tailEnd/>
          </a:ln>
        </p:spPr>
      </p:sp>
      <p:sp>
        <p:nvSpPr>
          <p:cNvPr id="24581" name="Rectangle 5"/>
          <p:cNvSpPr>
            <a:spLocks noGrp="1" noChangeArrowheads="1"/>
          </p:cNvSpPr>
          <p:nvPr>
            <p:ph type="body" sz="quarter" idx="3"/>
          </p:nvPr>
        </p:nvSpPr>
        <p:spPr bwMode="auto">
          <a:xfrm>
            <a:off x="685800" y="4424085"/>
            <a:ext cx="5486400" cy="4191238"/>
          </a:xfrm>
          <a:prstGeom prst="rect">
            <a:avLst/>
          </a:prstGeom>
          <a:noFill/>
          <a:ln w="9525">
            <a:noFill/>
            <a:miter lim="800000"/>
            <a:headEnd/>
            <a:tailEnd/>
          </a:ln>
          <a:effectLst/>
        </p:spPr>
        <p:txBody>
          <a:bodyPr vert="horz" wrap="square" lIns="91332" tIns="45666" rIns="91332" bIns="4566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582" name="Rectangle 6"/>
          <p:cNvSpPr>
            <a:spLocks noGrp="1" noChangeArrowheads="1"/>
          </p:cNvSpPr>
          <p:nvPr>
            <p:ph type="ftr" sz="quarter" idx="4"/>
          </p:nvPr>
        </p:nvSpPr>
        <p:spPr bwMode="auto">
          <a:xfrm>
            <a:off x="0" y="8846554"/>
            <a:ext cx="2971800" cy="465693"/>
          </a:xfrm>
          <a:prstGeom prst="rect">
            <a:avLst/>
          </a:prstGeom>
          <a:noFill/>
          <a:ln w="9525">
            <a:noFill/>
            <a:miter lim="800000"/>
            <a:headEnd/>
            <a:tailEnd/>
          </a:ln>
          <a:effectLst/>
        </p:spPr>
        <p:txBody>
          <a:bodyPr vert="horz" wrap="square" lIns="91332" tIns="45666" rIns="91332" bIns="45666" numCol="1" anchor="b" anchorCtr="0" compatLnSpc="1">
            <a:prstTxWarp prst="textNoShape">
              <a:avLst/>
            </a:prstTxWarp>
          </a:bodyPr>
          <a:lstStyle>
            <a:lvl1pPr eaLnBrk="0" hangingPunct="0">
              <a:defRPr sz="1200">
                <a:cs typeface="ヒラギノ角ゴ Pro W3"/>
              </a:defRPr>
            </a:lvl1pPr>
          </a:lstStyle>
          <a:p>
            <a:pPr>
              <a:defRPr/>
            </a:pPr>
            <a:endParaRPr lang="en-US"/>
          </a:p>
        </p:txBody>
      </p:sp>
      <p:sp>
        <p:nvSpPr>
          <p:cNvPr id="24583" name="Rectangle 7"/>
          <p:cNvSpPr>
            <a:spLocks noGrp="1" noChangeArrowheads="1"/>
          </p:cNvSpPr>
          <p:nvPr>
            <p:ph type="sldNum" sz="quarter" idx="5"/>
          </p:nvPr>
        </p:nvSpPr>
        <p:spPr bwMode="auto">
          <a:xfrm>
            <a:off x="3884613" y="8846554"/>
            <a:ext cx="2971800" cy="465693"/>
          </a:xfrm>
          <a:prstGeom prst="rect">
            <a:avLst/>
          </a:prstGeom>
          <a:noFill/>
          <a:ln w="9525">
            <a:noFill/>
            <a:miter lim="800000"/>
            <a:headEnd/>
            <a:tailEnd/>
          </a:ln>
          <a:effectLst/>
        </p:spPr>
        <p:txBody>
          <a:bodyPr vert="horz" wrap="square" lIns="91332" tIns="45666" rIns="91332" bIns="45666" numCol="1" anchor="b" anchorCtr="0" compatLnSpc="1">
            <a:prstTxWarp prst="textNoShape">
              <a:avLst/>
            </a:prstTxWarp>
          </a:bodyPr>
          <a:lstStyle>
            <a:lvl1pPr algn="r" eaLnBrk="0" hangingPunct="0">
              <a:defRPr sz="1200">
                <a:cs typeface="ヒラギノ角ゴ Pro W3"/>
              </a:defRPr>
            </a:lvl1pPr>
          </a:lstStyle>
          <a:p>
            <a:pPr>
              <a:defRPr/>
            </a:pPr>
            <a:fld id="{6E074355-CE0D-4C68-A6CB-C364ED71B33B}" type="slidenum">
              <a:rPr lang="en-US"/>
              <a:pPr>
                <a:defRPr/>
              </a:pPr>
              <a:t>‹#›</a:t>
            </a:fld>
            <a:endParaRPr lang="en-US"/>
          </a:p>
        </p:txBody>
      </p:sp>
    </p:spTree>
    <p:extLst>
      <p:ext uri="{BB962C8B-B14F-4D97-AF65-F5344CB8AC3E}">
        <p14:creationId xmlns:p14="http://schemas.microsoft.com/office/powerpoint/2010/main" val="15090979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1</a:t>
            </a:fld>
            <a:endParaRPr lang="en-US"/>
          </a:p>
        </p:txBody>
      </p:sp>
    </p:spTree>
    <p:extLst>
      <p:ext uri="{BB962C8B-B14F-4D97-AF65-F5344CB8AC3E}">
        <p14:creationId xmlns:p14="http://schemas.microsoft.com/office/powerpoint/2010/main" val="1217704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343"/>
            <a:ext cx="7772400" cy="1102995"/>
          </a:xfrm>
        </p:spPr>
        <p:txBody>
          <a:bodyPr/>
          <a:lstStyle>
            <a:lvl1pPr>
              <a:defRPr>
                <a:solidFill>
                  <a:schemeClr val="bg2"/>
                </a:solidFill>
              </a:defRPr>
            </a:lvl1pPr>
          </a:lstStyle>
          <a:p>
            <a:r>
              <a:rPr lang="en-US" dirty="0"/>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bg2"/>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561331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82496"/>
            <a:ext cx="4038600" cy="310872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82496"/>
            <a:ext cx="4038600" cy="310872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4043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Title 1"/>
          <p:cNvSpPr>
            <a:spLocks noGrp="1"/>
          </p:cNvSpPr>
          <p:nvPr>
            <p:ph type="title"/>
          </p:nvPr>
        </p:nvSpPr>
        <p:spPr>
          <a:xfrm>
            <a:off x="420688" y="641510"/>
            <a:ext cx="3008313" cy="871538"/>
          </a:xfrm>
        </p:spPr>
        <p:txBody>
          <a:bodyPr anchor="b"/>
          <a:lstStyle>
            <a:lvl1pPr algn="l">
              <a:defRPr sz="2000" b="1"/>
            </a:lvl1pPr>
          </a:lstStyle>
          <a:p>
            <a:r>
              <a:rPr lang="en-US" dirty="0"/>
              <a:t>Click to edit Master title style</a:t>
            </a:r>
          </a:p>
        </p:txBody>
      </p:sp>
      <p:sp>
        <p:nvSpPr>
          <p:cNvPr id="6" name="Content Placeholder 2"/>
          <p:cNvSpPr>
            <a:spLocks noGrp="1"/>
          </p:cNvSpPr>
          <p:nvPr>
            <p:ph idx="1"/>
          </p:nvPr>
        </p:nvSpPr>
        <p:spPr>
          <a:xfrm>
            <a:off x="3575050" y="920884"/>
            <a:ext cx="5111750" cy="40511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3"/>
          <p:cNvSpPr>
            <a:spLocks noGrp="1"/>
          </p:cNvSpPr>
          <p:nvPr>
            <p:ph type="body" sz="half" idx="2"/>
          </p:nvPr>
        </p:nvSpPr>
        <p:spPr>
          <a:xfrm>
            <a:off x="420688" y="1601629"/>
            <a:ext cx="3008313" cy="314182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3490217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Title 1"/>
          <p:cNvSpPr>
            <a:spLocks noGrp="1"/>
          </p:cNvSpPr>
          <p:nvPr>
            <p:ph type="title"/>
          </p:nvPr>
        </p:nvSpPr>
        <p:spPr>
          <a:xfrm>
            <a:off x="1792288" y="3829050"/>
            <a:ext cx="5486400" cy="425768"/>
          </a:xfrm>
        </p:spPr>
        <p:txBody>
          <a:bodyPr anchor="b"/>
          <a:lstStyle>
            <a:lvl1pPr algn="l">
              <a:defRPr sz="2000" b="1"/>
            </a:lvl1pPr>
          </a:lstStyle>
          <a:p>
            <a:r>
              <a:rPr lang="en-US" dirty="0"/>
              <a:t>Click to edit Master title style</a:t>
            </a:r>
          </a:p>
        </p:txBody>
      </p:sp>
      <p:sp>
        <p:nvSpPr>
          <p:cNvPr id="6" name="Picture Placeholder 2"/>
          <p:cNvSpPr>
            <a:spLocks noGrp="1"/>
          </p:cNvSpPr>
          <p:nvPr>
            <p:ph type="pic" idx="1"/>
          </p:nvPr>
        </p:nvSpPr>
        <p:spPr>
          <a:xfrm>
            <a:off x="1792288" y="685800"/>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Text Placeholder 3"/>
          <p:cNvSpPr>
            <a:spLocks noGrp="1"/>
          </p:cNvSpPr>
          <p:nvPr>
            <p:ph type="body" sz="half" idx="2"/>
          </p:nvPr>
        </p:nvSpPr>
        <p:spPr>
          <a:xfrm>
            <a:off x="1792288" y="4254817"/>
            <a:ext cx="5486400" cy="6029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4026708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857250"/>
          </a:xfrm>
        </p:spPr>
        <p:txBody>
          <a:bodyPr/>
          <a:lstStyle/>
          <a:p>
            <a:r>
              <a:rPr lang="en-US" dirty="0"/>
              <a:t>Click to edit Master title style</a:t>
            </a:r>
          </a:p>
        </p:txBody>
      </p:sp>
      <p:sp>
        <p:nvSpPr>
          <p:cNvPr id="3" name="Content Placeholder 2"/>
          <p:cNvSpPr>
            <a:spLocks noGrp="1"/>
          </p:cNvSpPr>
          <p:nvPr>
            <p:ph idx="1"/>
          </p:nvPr>
        </p:nvSpPr>
        <p:spPr>
          <a:xfrm>
            <a:off x="457200" y="1682496"/>
            <a:ext cx="8229600" cy="29489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30783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1"/>
          <p:cNvSpPr>
            <a:spLocks noGrp="1"/>
          </p:cNvSpPr>
          <p:nvPr>
            <p:ph type="title"/>
          </p:nvPr>
        </p:nvSpPr>
        <p:spPr>
          <a:xfrm>
            <a:off x="722313" y="3305176"/>
            <a:ext cx="7772400" cy="1021556"/>
          </a:xfrm>
        </p:spPr>
        <p:txBody>
          <a:bodyPr anchor="t"/>
          <a:lstStyle>
            <a:lvl1pPr algn="l">
              <a:defRPr sz="4000" b="1" cap="all">
                <a:latin typeface="Arial"/>
              </a:defRPr>
            </a:lvl1pPr>
          </a:lstStyle>
          <a:p>
            <a:r>
              <a:rPr lang="en-US" dirty="0"/>
              <a:t>Click to edit Master title style</a:t>
            </a:r>
          </a:p>
        </p:txBody>
      </p:sp>
      <p:sp>
        <p:nvSpPr>
          <p:cNvPr id="5" name="Text Placeholder 2"/>
          <p:cNvSpPr>
            <a:spLocks noGrp="1"/>
          </p:cNvSpPr>
          <p:nvPr>
            <p:ph type="body" idx="1"/>
          </p:nvPr>
        </p:nvSpPr>
        <p:spPr>
          <a:xfrm>
            <a:off x="722313" y="2180035"/>
            <a:ext cx="7772400" cy="1125140"/>
          </a:xfrm>
        </p:spPr>
        <p:txBody>
          <a:bodyPr anchor="b"/>
          <a:lstStyle>
            <a:lvl1pPr marL="0" indent="0">
              <a:buNone/>
              <a:defRPr sz="2000">
                <a:solidFill>
                  <a:schemeClr val="bg2"/>
                </a:solidFill>
                <a:latin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685988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82496"/>
            <a:ext cx="4038600" cy="30175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82496"/>
            <a:ext cx="4038600" cy="30175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06750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0688" y="641510"/>
            <a:ext cx="3008313" cy="871538"/>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920884"/>
            <a:ext cx="5111750" cy="40511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20688" y="1601629"/>
            <a:ext cx="3008313" cy="314182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436964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829050"/>
            <a:ext cx="5486400" cy="42576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685800"/>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254817"/>
            <a:ext cx="5486400" cy="6029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436138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dirty="0"/>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969085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857250"/>
          </a:xfrm>
        </p:spPr>
        <p:txBody>
          <a:bodyPr/>
          <a:lstStyle/>
          <a:p>
            <a:r>
              <a:rPr lang="en-US" dirty="0"/>
              <a:t>Click to edit Master title style</a:t>
            </a:r>
          </a:p>
        </p:txBody>
      </p:sp>
      <p:sp>
        <p:nvSpPr>
          <p:cNvPr id="3" name="Content Placeholder 2"/>
          <p:cNvSpPr>
            <a:spLocks noGrp="1"/>
          </p:cNvSpPr>
          <p:nvPr>
            <p:ph idx="1"/>
          </p:nvPr>
        </p:nvSpPr>
        <p:spPr>
          <a:xfrm>
            <a:off x="457200" y="1682496"/>
            <a:ext cx="8229600" cy="2914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7501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atin typeface="Arial"/>
              </a:defRPr>
            </a:lvl1pPr>
          </a:lstStyle>
          <a:p>
            <a:r>
              <a:rPr lang="en-US" dirty="0"/>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bg2"/>
                </a:solidFill>
                <a:latin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67915884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theme" Target="../theme/theme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9.xml"/><Relationship Id="rId7"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Placeholder 7"/>
          <p:cNvSpPr>
            <a:spLocks noGrp="1"/>
          </p:cNvSpPr>
          <p:nvPr>
            <p:ph type="title"/>
          </p:nvPr>
        </p:nvSpPr>
        <p:spPr>
          <a:xfrm>
            <a:off x="495300" y="1200150"/>
            <a:ext cx="7886700" cy="1752600"/>
          </a:xfrm>
          <a:prstGeom prst="rect">
            <a:avLst/>
          </a:prstGeom>
        </p:spPr>
        <p:txBody>
          <a:bodyPr vert="horz" wrap="square" lIns="91440" tIns="45720" rIns="91440" bIns="45720" rtlCol="0" anchor="b">
            <a:noAutofit/>
          </a:bodyPr>
          <a:lstStyle/>
          <a:p>
            <a:r>
              <a:rPr lang="en-US" dirty="0"/>
              <a:t>Insert your</a:t>
            </a:r>
            <a:br>
              <a:rPr lang="en-US" dirty="0"/>
            </a:br>
            <a:r>
              <a:rPr lang="en-US" dirty="0"/>
              <a:t>headline here</a:t>
            </a:r>
            <a:br>
              <a:rPr lang="en-US" dirty="0"/>
            </a:br>
            <a:r>
              <a:rPr lang="en-US" dirty="0"/>
              <a:t>up to 3 lines</a:t>
            </a:r>
          </a:p>
        </p:txBody>
      </p:sp>
      <p:sp>
        <p:nvSpPr>
          <p:cNvPr id="10" name="Text Placeholder 9"/>
          <p:cNvSpPr>
            <a:spLocks noGrp="1"/>
          </p:cNvSpPr>
          <p:nvPr>
            <p:ph type="body" idx="1"/>
          </p:nvPr>
        </p:nvSpPr>
        <p:spPr>
          <a:xfrm>
            <a:off x="495300" y="3333749"/>
            <a:ext cx="7886700" cy="457201"/>
          </a:xfrm>
          <a:prstGeom prst="rect">
            <a:avLst/>
          </a:prstGeom>
        </p:spPr>
        <p:txBody>
          <a:bodyPr vert="horz" lIns="91440" tIns="45720" rIns="91440" bIns="45720" rtlCol="0">
            <a:noAutofit/>
          </a:bodyPr>
          <a:lstStyle/>
          <a:p>
            <a:pPr lvl="0"/>
            <a:r>
              <a:rPr lang="en-US" dirty="0"/>
              <a:t>Insert your subtitle or any additional description text here up to</a:t>
            </a:r>
            <a:br>
              <a:rPr lang="en-US" dirty="0"/>
            </a:br>
            <a:r>
              <a:rPr lang="en-US" dirty="0"/>
              <a:t>two lines of text or you can delete this text box</a:t>
            </a:r>
          </a:p>
        </p:txBody>
      </p:sp>
      <p:cxnSp>
        <p:nvCxnSpPr>
          <p:cNvPr id="14" name="Straight Connector 13"/>
          <p:cNvCxnSpPr/>
          <p:nvPr userDrawn="1"/>
        </p:nvCxnSpPr>
        <p:spPr>
          <a:xfrm>
            <a:off x="628650" y="3105150"/>
            <a:ext cx="56197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 Placeholder 9"/>
          <p:cNvSpPr txBox="1">
            <a:spLocks/>
          </p:cNvSpPr>
          <p:nvPr userDrawn="1"/>
        </p:nvSpPr>
        <p:spPr>
          <a:xfrm>
            <a:off x="490384" y="4171949"/>
            <a:ext cx="7886700" cy="457201"/>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a:buNone/>
              <a:defRPr sz="1600" b="0" i="0" kern="1200" baseline="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lnSpc>
                <a:spcPct val="50000"/>
              </a:lnSpc>
              <a:spcAft>
                <a:spcPts val="0"/>
              </a:spcAft>
            </a:pPr>
            <a:r>
              <a:rPr lang="en-US" sz="1050" b="0" i="0" cap="all" baseline="0" dirty="0">
                <a:latin typeface="Arial Black" charset="0"/>
              </a:rPr>
              <a:t>Presenter or speaker name</a:t>
            </a:r>
          </a:p>
          <a:p>
            <a:pPr fontAlgn="auto">
              <a:lnSpc>
                <a:spcPct val="30000"/>
              </a:lnSpc>
              <a:spcAft>
                <a:spcPts val="0"/>
              </a:spcAft>
            </a:pPr>
            <a:r>
              <a:rPr lang="en-US" sz="1050" dirty="0"/>
              <a:t>Position/Role,</a:t>
            </a:r>
            <a:r>
              <a:rPr lang="en-US" sz="1050" baseline="0" dirty="0"/>
              <a:t> The University of Texas at Austin</a:t>
            </a:r>
            <a:endParaRPr lang="en-US" sz="1050" dirty="0"/>
          </a:p>
        </p:txBody>
      </p:sp>
      <p:sp>
        <p:nvSpPr>
          <p:cNvPr id="16" name="Text Placeholder 9"/>
          <p:cNvSpPr txBox="1">
            <a:spLocks/>
          </p:cNvSpPr>
          <p:nvPr userDrawn="1"/>
        </p:nvSpPr>
        <p:spPr>
          <a:xfrm>
            <a:off x="548640" y="457200"/>
            <a:ext cx="7828444" cy="389296"/>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1600" b="0" i="0" kern="1200" baseline="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pPr>
            <a:r>
              <a:rPr lang="en-US" sz="1200" b="0" i="0" cap="all" baseline="0" dirty="0">
                <a:latin typeface="Arial Black" charset="0"/>
              </a:rPr>
              <a:t>Month 20xx</a:t>
            </a:r>
            <a:endParaRPr lang="en-US" sz="1200" b="0" dirty="0"/>
          </a:p>
        </p:txBody>
      </p:sp>
    </p:spTree>
    <p:extLst>
      <p:ext uri="{BB962C8B-B14F-4D97-AF65-F5344CB8AC3E}">
        <p14:creationId xmlns:p14="http://schemas.microsoft.com/office/powerpoint/2010/main" val="1503322918"/>
      </p:ext>
    </p:extLst>
  </p:cSld>
  <p:clrMap bg1="lt1" tx1="dk1" bg2="lt2" tx2="dk2" accent1="accent1" accent2="accent2" accent3="accent3" accent4="accent4" accent5="accent5" accent6="accent6" hlink="hlink" folHlink="folHlink"/>
  <p:txStyles>
    <p:titleStyle>
      <a:lvl1pPr algn="l" defTabSz="914400" rtl="0" eaLnBrk="1" latinLnBrk="0" hangingPunct="1">
        <a:lnSpc>
          <a:spcPts val="4000"/>
        </a:lnSpc>
        <a:spcBef>
          <a:spcPct val="0"/>
        </a:spcBef>
        <a:buNone/>
        <a:defRPr sz="4800" b="1" i="0" kern="800" cap="all" normalizeH="0" baseline="0">
          <a:solidFill>
            <a:schemeClr val="bg1"/>
          </a:solidFill>
          <a:latin typeface="Arial Black" charset="0"/>
          <a:ea typeface="Arial Black" charset="0"/>
          <a:cs typeface="Arial Black" charset="0"/>
        </a:defRPr>
      </a:lvl1pPr>
    </p:titleStyle>
    <p:bodyStyle>
      <a:lvl1pPr marL="0" indent="0" algn="l" defTabSz="914400" rtl="0" eaLnBrk="1" latinLnBrk="0" hangingPunct="1">
        <a:lnSpc>
          <a:spcPct val="90000"/>
        </a:lnSpc>
        <a:spcBef>
          <a:spcPts val="1000"/>
        </a:spcBef>
        <a:buFont typeface="Arial"/>
        <a:buNone/>
        <a:defRPr sz="1400" b="0" i="0" kern="1200" baseline="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85800"/>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80210"/>
            <a:ext cx="8229600" cy="29489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81823911"/>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7" r:id="rId5"/>
    <p:sldLayoutId id="2147483668" r:id="rId6"/>
  </p:sldLayoutIdLst>
  <p:txStyles>
    <p:titleStyle>
      <a:lvl1pPr algn="l" defTabSz="457200" rtl="0" eaLnBrk="1" latinLnBrk="0" hangingPunct="1">
        <a:spcBef>
          <a:spcPct val="0"/>
        </a:spcBef>
        <a:buNone/>
        <a:defRPr sz="4400" kern="1200">
          <a:solidFill>
            <a:schemeClr val="bg2"/>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bg2"/>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bg2"/>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bg2"/>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bg2"/>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bg2"/>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85800"/>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79972"/>
            <a:ext cx="8229600" cy="291465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9163865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7" r:id="rId5"/>
    <p:sldLayoutId id="2147483678" r:id="rId6"/>
  </p:sldLayoutIdLst>
  <p:txStyles>
    <p:titleStyle>
      <a:lvl1pPr algn="l" defTabSz="457200" rtl="0" eaLnBrk="1" latinLnBrk="0" hangingPunct="1">
        <a:spcBef>
          <a:spcPct val="0"/>
        </a:spcBef>
        <a:buNone/>
        <a:defRPr sz="4400" kern="1200">
          <a:solidFill>
            <a:schemeClr val="bg2"/>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3200" kern="1200">
          <a:solidFill>
            <a:schemeClr val="bg2"/>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bg2"/>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bg2"/>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bg2"/>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bg2"/>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F5700"/>
        </a:solidFill>
        <a:effectLst/>
      </p:bgPr>
    </p:bg>
    <p:spTree>
      <p:nvGrpSpPr>
        <p:cNvPr id="1" name=""/>
        <p:cNvGrpSpPr/>
        <p:nvPr/>
      </p:nvGrpSpPr>
      <p:grpSpPr>
        <a:xfrm>
          <a:off x="0" y="0"/>
          <a:ext cx="0" cy="0"/>
          <a:chOff x="0" y="0"/>
          <a:chExt cx="0" cy="0"/>
        </a:xfrm>
      </p:grpSpPr>
      <p:sp>
        <p:nvSpPr>
          <p:cNvPr id="13" name="Title Placeholder 7"/>
          <p:cNvSpPr txBox="1">
            <a:spLocks/>
          </p:cNvSpPr>
          <p:nvPr/>
        </p:nvSpPr>
        <p:spPr>
          <a:xfrm>
            <a:off x="441960" y="344533"/>
            <a:ext cx="8260080" cy="1752600"/>
          </a:xfrm>
          <a:prstGeom prst="rect">
            <a:avLst/>
          </a:prstGeom>
        </p:spPr>
        <p:txBody>
          <a:bodyPr vert="horz" wrap="square" lIns="91440" tIns="45720" rIns="91440" bIns="45720" rtlCol="0" anchor="b">
            <a:noAutofit/>
          </a:bodyPr>
          <a:lstStyle>
            <a:lvl1pPr algn="l" defTabSz="914400" rtl="0" eaLnBrk="1" latinLnBrk="0" hangingPunct="1">
              <a:lnSpc>
                <a:spcPts val="4000"/>
              </a:lnSpc>
              <a:spcBef>
                <a:spcPct val="0"/>
              </a:spcBef>
              <a:buNone/>
              <a:defRPr sz="4800" b="1" i="0" kern="800" cap="all" normalizeH="0" baseline="0">
                <a:solidFill>
                  <a:schemeClr val="bg1"/>
                </a:solidFill>
                <a:latin typeface="Arial Black" charset="0"/>
                <a:ea typeface="Arial Black" charset="0"/>
                <a:cs typeface="Arial Black" charset="0"/>
              </a:defRPr>
            </a:lvl1pPr>
          </a:lstStyle>
          <a:p>
            <a:pPr fontAlgn="auto">
              <a:spcAft>
                <a:spcPts val="0"/>
              </a:spcAft>
            </a:pPr>
            <a:r>
              <a:rPr lang="en-US" sz="4000" dirty="0"/>
              <a:t>Program Name</a:t>
            </a:r>
          </a:p>
          <a:p>
            <a:pPr fontAlgn="auto">
              <a:spcAft>
                <a:spcPts val="0"/>
              </a:spcAft>
            </a:pPr>
            <a:r>
              <a:rPr lang="en-US" sz="4000" dirty="0"/>
              <a:t>Designated Individual Orientation</a:t>
            </a: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78699" y="320040"/>
            <a:ext cx="1877397" cy="914400"/>
          </a:xfrm>
          <a:prstGeom prst="rect">
            <a:avLst/>
          </a:prstGeom>
        </p:spPr>
      </p:pic>
      <p:sp>
        <p:nvSpPr>
          <p:cNvPr id="3" name="Content Placeholder 2">
            <a:extLst>
              <a:ext uri="{FF2B5EF4-FFF2-40B4-BE49-F238E27FC236}">
                <a16:creationId xmlns:a16="http://schemas.microsoft.com/office/drawing/2014/main" id="{1F132892-80B0-E631-2B7F-1A48A786D73C}"/>
              </a:ext>
            </a:extLst>
          </p:cNvPr>
          <p:cNvSpPr>
            <a:spLocks noGrp="1"/>
          </p:cNvSpPr>
          <p:nvPr>
            <p:ph idx="1"/>
          </p:nvPr>
        </p:nvSpPr>
        <p:spPr>
          <a:xfrm>
            <a:off x="2057400" y="2343150"/>
            <a:ext cx="5029200" cy="2362200"/>
          </a:xfrm>
        </p:spPr>
        <p:txBody>
          <a:bodyPr/>
          <a:lstStyle/>
          <a:p>
            <a:r>
              <a:rPr lang="en-US" dirty="0">
                <a:solidFill>
                  <a:schemeClr val="bg1"/>
                </a:solidFill>
              </a:rPr>
              <a:t>Insert Logo – If you do not have a logo, delete this box</a:t>
            </a:r>
          </a:p>
        </p:txBody>
      </p:sp>
    </p:spTree>
    <p:extLst>
      <p:ext uri="{BB962C8B-B14F-4D97-AF65-F5344CB8AC3E}">
        <p14:creationId xmlns:p14="http://schemas.microsoft.com/office/powerpoint/2010/main" val="779105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9D7F70-3875-9769-BD8D-E7B99DA151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3120F9-7ABB-B648-B514-E13234F9F0EF}"/>
              </a:ext>
            </a:extLst>
          </p:cNvPr>
          <p:cNvSpPr>
            <a:spLocks noGrp="1"/>
          </p:cNvSpPr>
          <p:nvPr>
            <p:ph type="title"/>
          </p:nvPr>
        </p:nvSpPr>
        <p:spPr/>
        <p:txBody>
          <a:bodyPr/>
          <a:lstStyle/>
          <a:p>
            <a:r>
              <a:rPr lang="en-US" b="1"/>
              <a:t>Designated Individual Duties</a:t>
            </a:r>
          </a:p>
        </p:txBody>
      </p:sp>
      <p:sp>
        <p:nvSpPr>
          <p:cNvPr id="3" name="Content Placeholder 2">
            <a:extLst>
              <a:ext uri="{FF2B5EF4-FFF2-40B4-BE49-F238E27FC236}">
                <a16:creationId xmlns:a16="http://schemas.microsoft.com/office/drawing/2014/main" id="{A4990EE3-9E4D-B08D-C493-202B10EF306D}"/>
              </a:ext>
            </a:extLst>
          </p:cNvPr>
          <p:cNvSpPr>
            <a:spLocks noGrp="1"/>
          </p:cNvSpPr>
          <p:nvPr>
            <p:ph idx="1"/>
          </p:nvPr>
        </p:nvSpPr>
        <p:spPr/>
        <p:txBody>
          <a:bodyPr vert="horz" lIns="68580" tIns="34290" rIns="68580" bIns="34290" rtlCol="0" anchor="t">
            <a:normAutofit/>
          </a:bodyPr>
          <a:lstStyle/>
          <a:p>
            <a:pPr marL="214313" indent="-214313"/>
            <a:r>
              <a:rPr lang="en-US" sz="1650" b="1"/>
              <a:t>Designated individuals are responsible for ensuring the safety of each camper</a:t>
            </a:r>
          </a:p>
          <a:p>
            <a:pPr marL="214313" indent="-214313"/>
            <a:r>
              <a:rPr lang="en-US" sz="1650"/>
              <a:t>Follow instructions of the camp director and execute or implement the program's supervision and instruction plan.</a:t>
            </a:r>
          </a:p>
          <a:p>
            <a:pPr marL="214313" indent="-214313"/>
            <a:r>
              <a:rPr lang="en-US" sz="1650"/>
              <a:t>Monitor the behavior of campers to ensure that they adhere to the program's code of conduct</a:t>
            </a:r>
          </a:p>
          <a:p>
            <a:pPr marL="214313" indent="-214313"/>
            <a:r>
              <a:rPr lang="en-US" sz="1650"/>
              <a:t>Enforce rules and immediately communicate any issues that occur to the camp director</a:t>
            </a:r>
          </a:p>
          <a:p>
            <a:pPr marL="214313" indent="-214313"/>
            <a:r>
              <a:rPr lang="en-US" sz="1650" b="1"/>
              <a:t>Mandatory reporters/reporting: All camp directors and designated individuals must report to DFPS if they believe a child is being abused or neglected.</a:t>
            </a:r>
          </a:p>
          <a:p>
            <a:pPr marL="214313" indent="-214313"/>
            <a:endParaRPr lang="en-US" sz="1650">
              <a:highlight>
                <a:srgbClr val="FFFF00"/>
              </a:highlight>
            </a:endParaRPr>
          </a:p>
          <a:p>
            <a:pPr marL="342900" lvl="1" indent="0">
              <a:buNone/>
            </a:pPr>
            <a:endParaRPr lang="en-US" sz="1350"/>
          </a:p>
          <a:p>
            <a:pPr marL="342900" lvl="1" indent="0">
              <a:buNone/>
            </a:pPr>
            <a:endParaRPr lang="en-US" sz="1350"/>
          </a:p>
          <a:p>
            <a:pPr marL="342900" lvl="1" indent="0">
              <a:buNone/>
            </a:pPr>
            <a:endParaRPr lang="en-US" sz="1350"/>
          </a:p>
          <a:p>
            <a:pPr marL="214313" indent="-214313"/>
            <a:endParaRPr lang="en-US" sz="1650" i="1"/>
          </a:p>
          <a:p>
            <a:pPr marL="557213" lvl="1" indent="-214313">
              <a:buFont typeface="Courier New" panose="020B0604020202020204" pitchFamily="34" charset="0"/>
              <a:buChar char="o"/>
            </a:pPr>
            <a:endParaRPr lang="en-US" sz="1350"/>
          </a:p>
          <a:p>
            <a:pPr marL="0" indent="0">
              <a:buNone/>
            </a:pPr>
            <a:endParaRPr lang="en-US" sz="1200" i="1"/>
          </a:p>
          <a:p>
            <a:pPr marL="0" indent="0">
              <a:buNone/>
            </a:pPr>
            <a:endParaRPr lang="en-US" sz="1200" i="1"/>
          </a:p>
          <a:p>
            <a:pPr marL="0" indent="0">
              <a:buNone/>
            </a:pPr>
            <a:endParaRPr lang="en-US" sz="1200" i="1"/>
          </a:p>
        </p:txBody>
      </p:sp>
    </p:spTree>
    <p:extLst>
      <p:ext uri="{BB962C8B-B14F-4D97-AF65-F5344CB8AC3E}">
        <p14:creationId xmlns:p14="http://schemas.microsoft.com/office/powerpoint/2010/main" val="975937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CBD7C1-4721-684B-E4B4-53A9E5A157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A7E722-D45B-6DE8-065E-CFC94009F7A9}"/>
              </a:ext>
            </a:extLst>
          </p:cNvPr>
          <p:cNvSpPr>
            <a:spLocks noGrp="1"/>
          </p:cNvSpPr>
          <p:nvPr>
            <p:ph type="title"/>
          </p:nvPr>
        </p:nvSpPr>
        <p:spPr/>
        <p:txBody>
          <a:bodyPr>
            <a:normAutofit/>
          </a:bodyPr>
          <a:lstStyle/>
          <a:p>
            <a:r>
              <a:rPr lang="en-US" b="1" dirty="0"/>
              <a:t>Designated Individual Duties</a:t>
            </a:r>
          </a:p>
        </p:txBody>
      </p:sp>
      <p:sp>
        <p:nvSpPr>
          <p:cNvPr id="3" name="Content Placeholder 2">
            <a:extLst>
              <a:ext uri="{FF2B5EF4-FFF2-40B4-BE49-F238E27FC236}">
                <a16:creationId xmlns:a16="http://schemas.microsoft.com/office/drawing/2014/main" id="{A317EFDF-C4F5-7EF3-6140-2CD5AB555E9E}"/>
              </a:ext>
            </a:extLst>
          </p:cNvPr>
          <p:cNvSpPr>
            <a:spLocks noGrp="1"/>
          </p:cNvSpPr>
          <p:nvPr>
            <p:ph idx="1"/>
          </p:nvPr>
        </p:nvSpPr>
        <p:spPr/>
        <p:txBody>
          <a:bodyPr vert="horz" lIns="68580" tIns="34290" rIns="68580" bIns="34290" rtlCol="0" anchor="t">
            <a:normAutofit/>
          </a:bodyPr>
          <a:lstStyle/>
          <a:p>
            <a:pPr marL="214313" indent="-214313"/>
            <a:r>
              <a:rPr lang="en-US" sz="1650" dirty="0"/>
              <a:t>Utilize this slide to include any additional duties relevant to the program</a:t>
            </a:r>
          </a:p>
          <a:p>
            <a:pPr marL="214313" indent="-214313"/>
            <a:endParaRPr lang="en-US" sz="1650" dirty="0">
              <a:highlight>
                <a:srgbClr val="FFFF00"/>
              </a:highlight>
            </a:endParaRPr>
          </a:p>
          <a:p>
            <a:pPr marL="342900" lvl="1" indent="0">
              <a:buNone/>
            </a:pPr>
            <a:endParaRPr lang="en-US" sz="1350" dirty="0"/>
          </a:p>
          <a:p>
            <a:pPr marL="342900" lvl="1" indent="0">
              <a:buNone/>
            </a:pPr>
            <a:endParaRPr lang="en-US" sz="1350" dirty="0"/>
          </a:p>
          <a:p>
            <a:pPr marL="342900" lvl="1" indent="0">
              <a:buNone/>
            </a:pPr>
            <a:endParaRPr lang="en-US" sz="1350" dirty="0"/>
          </a:p>
          <a:p>
            <a:pPr marL="214313" indent="-214313"/>
            <a:endParaRPr lang="en-US" sz="1650" i="1" dirty="0"/>
          </a:p>
          <a:p>
            <a:pPr marL="557213" lvl="1" indent="-214313">
              <a:buFont typeface="Courier New" panose="020B0604020202020204" pitchFamily="34" charset="0"/>
              <a:buChar char="o"/>
            </a:pPr>
            <a:endParaRPr lang="en-US" sz="1350" dirty="0"/>
          </a:p>
          <a:p>
            <a:pPr marL="0" indent="0">
              <a:buNone/>
            </a:pPr>
            <a:endParaRPr lang="en-US" sz="1200" i="1" dirty="0"/>
          </a:p>
          <a:p>
            <a:pPr marL="0" indent="0">
              <a:buNone/>
            </a:pPr>
            <a:endParaRPr lang="en-US" sz="1200" i="1" dirty="0"/>
          </a:p>
          <a:p>
            <a:pPr marL="0" indent="0">
              <a:buNone/>
            </a:pPr>
            <a:endParaRPr lang="en-US" sz="1200" i="1" dirty="0"/>
          </a:p>
        </p:txBody>
      </p:sp>
    </p:spTree>
    <p:extLst>
      <p:ext uri="{BB962C8B-B14F-4D97-AF65-F5344CB8AC3E}">
        <p14:creationId xmlns:p14="http://schemas.microsoft.com/office/powerpoint/2010/main" val="648100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504F7B-B7B1-E8A6-02EB-28364D9C4B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323DE0-9865-281A-4AC5-931F293F4DBD}"/>
              </a:ext>
            </a:extLst>
          </p:cNvPr>
          <p:cNvSpPr>
            <a:spLocks noGrp="1"/>
          </p:cNvSpPr>
          <p:nvPr>
            <p:ph type="title"/>
          </p:nvPr>
        </p:nvSpPr>
        <p:spPr/>
        <p:txBody>
          <a:bodyPr/>
          <a:lstStyle/>
          <a:p>
            <a:r>
              <a:rPr lang="en-US" b="1"/>
              <a:t>Designated Individual Attitude</a:t>
            </a:r>
          </a:p>
        </p:txBody>
      </p:sp>
      <p:sp>
        <p:nvSpPr>
          <p:cNvPr id="3" name="Content Placeholder 2">
            <a:extLst>
              <a:ext uri="{FF2B5EF4-FFF2-40B4-BE49-F238E27FC236}">
                <a16:creationId xmlns:a16="http://schemas.microsoft.com/office/drawing/2014/main" id="{6F08B573-AB38-6883-00D8-3CC4BF43617D}"/>
              </a:ext>
            </a:extLst>
          </p:cNvPr>
          <p:cNvSpPr>
            <a:spLocks noGrp="1"/>
          </p:cNvSpPr>
          <p:nvPr>
            <p:ph idx="1"/>
          </p:nvPr>
        </p:nvSpPr>
        <p:spPr/>
        <p:txBody>
          <a:bodyPr vert="horz" lIns="68580" tIns="34290" rIns="68580" bIns="34290" rtlCol="0" anchor="t">
            <a:normAutofit/>
          </a:bodyPr>
          <a:lstStyle/>
          <a:p>
            <a:pPr marL="214313" indent="-214313"/>
            <a:r>
              <a:rPr lang="en-US" sz="1650" dirty="0"/>
              <a:t>Maintain a professional demeanor at all times with campers</a:t>
            </a:r>
          </a:p>
          <a:p>
            <a:pPr marL="214313" indent="-214313"/>
            <a:r>
              <a:rPr lang="en-US" sz="1650" dirty="0"/>
              <a:t>Have a cordial helpful, friendly attitude</a:t>
            </a:r>
          </a:p>
          <a:p>
            <a:pPr marL="214313" indent="-214313"/>
            <a:r>
              <a:rPr lang="en-US" sz="1650" b="1" dirty="0"/>
              <a:t>Be aware of all prohibited conduct rules (presented in the next section)</a:t>
            </a:r>
          </a:p>
          <a:p>
            <a:pPr marL="214313" indent="-214313"/>
            <a:endParaRPr lang="en-US" sz="1650"/>
          </a:p>
          <a:p>
            <a:pPr marL="214313" indent="-214313"/>
            <a:endParaRPr lang="en-US" sz="1650"/>
          </a:p>
          <a:p>
            <a:pPr marL="214313" indent="-214313"/>
            <a:endParaRPr lang="en-US" sz="1650">
              <a:highlight>
                <a:srgbClr val="FFFF00"/>
              </a:highlight>
            </a:endParaRPr>
          </a:p>
          <a:p>
            <a:pPr marL="342900" lvl="1" indent="0">
              <a:buNone/>
            </a:pPr>
            <a:endParaRPr lang="en-US" sz="1350"/>
          </a:p>
          <a:p>
            <a:pPr marL="342900" lvl="1" indent="0">
              <a:buNone/>
            </a:pPr>
            <a:endParaRPr lang="en-US" sz="1350"/>
          </a:p>
          <a:p>
            <a:pPr marL="342900" lvl="1" indent="0">
              <a:buNone/>
            </a:pPr>
            <a:endParaRPr lang="en-US" sz="1350"/>
          </a:p>
          <a:p>
            <a:pPr marL="214313" indent="-214313"/>
            <a:endParaRPr lang="en-US" sz="1650" i="1"/>
          </a:p>
          <a:p>
            <a:pPr marL="557213" lvl="1" indent="-214313">
              <a:buFont typeface="Courier New" panose="020B0604020202020204" pitchFamily="34" charset="0"/>
              <a:buChar char="o"/>
            </a:pPr>
            <a:endParaRPr lang="en-US" sz="1350"/>
          </a:p>
          <a:p>
            <a:pPr marL="0" indent="0">
              <a:buNone/>
            </a:pPr>
            <a:endParaRPr lang="en-US" sz="1200" i="1"/>
          </a:p>
          <a:p>
            <a:pPr marL="0" indent="0">
              <a:buNone/>
            </a:pPr>
            <a:endParaRPr lang="en-US" sz="1200" i="1"/>
          </a:p>
          <a:p>
            <a:pPr marL="0" indent="0">
              <a:buNone/>
            </a:pPr>
            <a:endParaRPr lang="en-US" sz="1200" i="1"/>
          </a:p>
        </p:txBody>
      </p:sp>
    </p:spTree>
    <p:extLst>
      <p:ext uri="{BB962C8B-B14F-4D97-AF65-F5344CB8AC3E}">
        <p14:creationId xmlns:p14="http://schemas.microsoft.com/office/powerpoint/2010/main" val="1111242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72E9E3-05F2-CCB8-FC71-18A9B9EE56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5B6307-BC47-18F6-783C-EB46C0BC7B66}"/>
              </a:ext>
            </a:extLst>
          </p:cNvPr>
          <p:cNvSpPr>
            <a:spLocks noGrp="1"/>
          </p:cNvSpPr>
          <p:nvPr>
            <p:ph type="ctrTitle"/>
          </p:nvPr>
        </p:nvSpPr>
        <p:spPr>
          <a:xfrm>
            <a:off x="1143000" y="2154594"/>
            <a:ext cx="6858000" cy="834313"/>
          </a:xfrm>
        </p:spPr>
        <p:txBody>
          <a:bodyPr>
            <a:normAutofit fontScale="90000"/>
          </a:bodyPr>
          <a:lstStyle/>
          <a:p>
            <a:r>
              <a:rPr lang="en-US" b="1" dirty="0"/>
              <a:t>Prohibited Conduct</a:t>
            </a:r>
            <a:br>
              <a:rPr lang="en-US" dirty="0"/>
            </a:br>
            <a:endParaRPr lang="en-US" dirty="0"/>
          </a:p>
        </p:txBody>
      </p:sp>
    </p:spTree>
    <p:extLst>
      <p:ext uri="{BB962C8B-B14F-4D97-AF65-F5344CB8AC3E}">
        <p14:creationId xmlns:p14="http://schemas.microsoft.com/office/powerpoint/2010/main" val="4008362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15FB02-B0B4-714D-130E-5C75D6F7AE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20D2FB-7D22-A4B0-33B2-72F631BE9C31}"/>
              </a:ext>
            </a:extLst>
          </p:cNvPr>
          <p:cNvSpPr>
            <a:spLocks noGrp="1"/>
          </p:cNvSpPr>
          <p:nvPr>
            <p:ph type="title"/>
          </p:nvPr>
        </p:nvSpPr>
        <p:spPr>
          <a:xfrm>
            <a:off x="457200" y="564318"/>
            <a:ext cx="8229600" cy="857250"/>
          </a:xfrm>
        </p:spPr>
        <p:txBody>
          <a:bodyPr/>
          <a:lstStyle/>
          <a:p>
            <a:r>
              <a:rPr lang="en-US" b="1" dirty="0"/>
              <a:t>Prohibited Conduct </a:t>
            </a:r>
          </a:p>
        </p:txBody>
      </p:sp>
      <p:sp>
        <p:nvSpPr>
          <p:cNvPr id="3" name="Content Placeholder 2">
            <a:extLst>
              <a:ext uri="{FF2B5EF4-FFF2-40B4-BE49-F238E27FC236}">
                <a16:creationId xmlns:a16="http://schemas.microsoft.com/office/drawing/2014/main" id="{54671BD0-7F89-698A-CAF6-5F3ADE68BEDB}"/>
              </a:ext>
            </a:extLst>
          </p:cNvPr>
          <p:cNvSpPr>
            <a:spLocks noGrp="1"/>
          </p:cNvSpPr>
          <p:nvPr>
            <p:ph idx="1"/>
          </p:nvPr>
        </p:nvSpPr>
        <p:spPr/>
        <p:txBody>
          <a:bodyPr vert="horz" lIns="68580" tIns="34290" rIns="68580" bIns="34290" rtlCol="0" anchor="t">
            <a:normAutofit/>
          </a:bodyPr>
          <a:lstStyle/>
          <a:p>
            <a:pPr marL="214313" indent="-214313"/>
            <a:endParaRPr lang="en-US" sz="1650"/>
          </a:p>
          <a:p>
            <a:pPr marL="214313" indent="-214313"/>
            <a:endParaRPr lang="en-US" sz="1650"/>
          </a:p>
          <a:p>
            <a:pPr marL="214313" indent="-214313"/>
            <a:endParaRPr lang="en-US" sz="1650"/>
          </a:p>
          <a:p>
            <a:pPr marL="214313" indent="-214313"/>
            <a:endParaRPr lang="en-US" sz="1650">
              <a:highlight>
                <a:srgbClr val="FFFF00"/>
              </a:highlight>
            </a:endParaRPr>
          </a:p>
          <a:p>
            <a:pPr marL="342900" lvl="1" indent="0">
              <a:buNone/>
            </a:pPr>
            <a:endParaRPr lang="en-US" sz="1350"/>
          </a:p>
          <a:p>
            <a:pPr marL="342900" lvl="1" indent="0">
              <a:buNone/>
            </a:pPr>
            <a:endParaRPr lang="en-US" sz="1350"/>
          </a:p>
          <a:p>
            <a:pPr marL="342900" lvl="1" indent="0">
              <a:buNone/>
            </a:pPr>
            <a:endParaRPr lang="en-US" sz="1350"/>
          </a:p>
          <a:p>
            <a:pPr marL="214313" indent="-214313"/>
            <a:endParaRPr lang="en-US" sz="1650" i="1"/>
          </a:p>
          <a:p>
            <a:pPr marL="557213" lvl="1" indent="-214313">
              <a:buFont typeface="Courier New" panose="020B0604020202020204" pitchFamily="34" charset="0"/>
              <a:buChar char="o"/>
            </a:pPr>
            <a:endParaRPr lang="en-US" sz="1350"/>
          </a:p>
          <a:p>
            <a:pPr marL="0" indent="0">
              <a:buNone/>
            </a:pPr>
            <a:endParaRPr lang="en-US" sz="1200" i="1"/>
          </a:p>
          <a:p>
            <a:pPr marL="0" indent="0">
              <a:buNone/>
            </a:pPr>
            <a:endParaRPr lang="en-US" sz="1200" i="1"/>
          </a:p>
          <a:p>
            <a:pPr marL="0" indent="0">
              <a:buNone/>
            </a:pPr>
            <a:endParaRPr lang="en-US" sz="1200" i="1"/>
          </a:p>
        </p:txBody>
      </p:sp>
      <p:pic>
        <p:nvPicPr>
          <p:cNvPr id="4" name="Picture 3">
            <a:extLst>
              <a:ext uri="{FF2B5EF4-FFF2-40B4-BE49-F238E27FC236}">
                <a16:creationId xmlns:a16="http://schemas.microsoft.com/office/drawing/2014/main" id="{82034F6B-55BD-970E-4C23-904A93728696}"/>
              </a:ext>
            </a:extLst>
          </p:cNvPr>
          <p:cNvPicPr>
            <a:picLocks noChangeAspect="1"/>
          </p:cNvPicPr>
          <p:nvPr/>
        </p:nvPicPr>
        <p:blipFill>
          <a:blip r:embed="rId2"/>
          <a:stretch>
            <a:fillRect/>
          </a:stretch>
        </p:blipFill>
        <p:spPr>
          <a:xfrm>
            <a:off x="399698" y="1919916"/>
            <a:ext cx="3971925" cy="2793206"/>
          </a:xfrm>
          <a:prstGeom prst="rect">
            <a:avLst/>
          </a:prstGeom>
        </p:spPr>
      </p:pic>
      <p:pic>
        <p:nvPicPr>
          <p:cNvPr id="5" name="Picture 4" descr="A table with text on it&#10;&#10;AI-generated content may be incorrect.">
            <a:extLst>
              <a:ext uri="{FF2B5EF4-FFF2-40B4-BE49-F238E27FC236}">
                <a16:creationId xmlns:a16="http://schemas.microsoft.com/office/drawing/2014/main" id="{51DCB41C-27E4-EE52-09D2-786AA7659161}"/>
              </a:ext>
            </a:extLst>
          </p:cNvPr>
          <p:cNvPicPr>
            <a:picLocks noChangeAspect="1"/>
          </p:cNvPicPr>
          <p:nvPr/>
        </p:nvPicPr>
        <p:blipFill>
          <a:blip r:embed="rId3"/>
          <a:stretch>
            <a:fillRect/>
          </a:stretch>
        </p:blipFill>
        <p:spPr>
          <a:xfrm>
            <a:off x="4538230" y="2405691"/>
            <a:ext cx="3971925" cy="1821656"/>
          </a:xfrm>
          <a:prstGeom prst="rect">
            <a:avLst/>
          </a:prstGeom>
        </p:spPr>
      </p:pic>
      <p:sp>
        <p:nvSpPr>
          <p:cNvPr id="6" name="TextBox 5">
            <a:extLst>
              <a:ext uri="{FF2B5EF4-FFF2-40B4-BE49-F238E27FC236}">
                <a16:creationId xmlns:a16="http://schemas.microsoft.com/office/drawing/2014/main" id="{3ED966A9-83CA-BE53-1321-E7FA2269C6FD}"/>
              </a:ext>
            </a:extLst>
          </p:cNvPr>
          <p:cNvSpPr txBox="1"/>
          <p:nvPr/>
        </p:nvSpPr>
        <p:spPr>
          <a:xfrm>
            <a:off x="633846" y="4736592"/>
            <a:ext cx="7876309" cy="284693"/>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1400" b="1" dirty="0">
                <a:solidFill>
                  <a:srgbClr val="FF0000"/>
                </a:solidFill>
              </a:rPr>
              <a:t>THERE IS A ZERO-TOLERANCE POLICY FOR DRUGS/ALCOHOL OR TOBACCO.</a:t>
            </a:r>
          </a:p>
        </p:txBody>
      </p:sp>
      <p:sp>
        <p:nvSpPr>
          <p:cNvPr id="7" name="TextBox 6">
            <a:extLst>
              <a:ext uri="{FF2B5EF4-FFF2-40B4-BE49-F238E27FC236}">
                <a16:creationId xmlns:a16="http://schemas.microsoft.com/office/drawing/2014/main" id="{DF20E6AF-A55E-CA9E-BF2A-7937AD67B683}"/>
              </a:ext>
            </a:extLst>
          </p:cNvPr>
          <p:cNvSpPr txBox="1"/>
          <p:nvPr/>
        </p:nvSpPr>
        <p:spPr>
          <a:xfrm>
            <a:off x="457200" y="1341803"/>
            <a:ext cx="8287221" cy="56169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1600" i="1" dirty="0"/>
              <a:t>Please review all prohibited conduct information with the Designated Individuals. </a:t>
            </a:r>
          </a:p>
          <a:p>
            <a:r>
              <a:rPr lang="en-US" sz="1600" i="1" dirty="0"/>
              <a:t>Refer to the DI Guidebook pages 11-12</a:t>
            </a:r>
          </a:p>
        </p:txBody>
      </p:sp>
    </p:spTree>
    <p:extLst>
      <p:ext uri="{BB962C8B-B14F-4D97-AF65-F5344CB8AC3E}">
        <p14:creationId xmlns:p14="http://schemas.microsoft.com/office/powerpoint/2010/main" val="5596457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1B02BA-2C3C-503E-9D12-FA64F10B4B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159E45-0A27-152B-A94A-B9389387FDCC}"/>
              </a:ext>
            </a:extLst>
          </p:cNvPr>
          <p:cNvSpPr>
            <a:spLocks noGrp="1"/>
          </p:cNvSpPr>
          <p:nvPr>
            <p:ph type="title"/>
          </p:nvPr>
        </p:nvSpPr>
        <p:spPr/>
        <p:txBody>
          <a:bodyPr/>
          <a:lstStyle/>
          <a:p>
            <a:r>
              <a:rPr lang="en-US" b="1"/>
              <a:t>Social Media Protocols</a:t>
            </a:r>
          </a:p>
        </p:txBody>
      </p:sp>
      <p:sp>
        <p:nvSpPr>
          <p:cNvPr id="3" name="Content Placeholder 2">
            <a:extLst>
              <a:ext uri="{FF2B5EF4-FFF2-40B4-BE49-F238E27FC236}">
                <a16:creationId xmlns:a16="http://schemas.microsoft.com/office/drawing/2014/main" id="{428825B1-178E-52AE-0910-BFFBAE0E845A}"/>
              </a:ext>
            </a:extLst>
          </p:cNvPr>
          <p:cNvSpPr>
            <a:spLocks noGrp="1"/>
          </p:cNvSpPr>
          <p:nvPr>
            <p:ph idx="1"/>
          </p:nvPr>
        </p:nvSpPr>
        <p:spPr/>
        <p:txBody>
          <a:bodyPr vert="horz" lIns="68580" tIns="34290" rIns="68580" bIns="34290" rtlCol="0" anchor="t">
            <a:normAutofit/>
          </a:bodyPr>
          <a:lstStyle/>
          <a:p>
            <a:pPr marL="214313" indent="-214313"/>
            <a:r>
              <a:rPr lang="en-US" sz="1650" dirty="0"/>
              <a:t>All social media profiles must be set to private during the duration of the program</a:t>
            </a:r>
          </a:p>
          <a:p>
            <a:pPr marL="214313" indent="-214313"/>
            <a:r>
              <a:rPr lang="en-US" sz="1650" dirty="0"/>
              <a:t>Do not friend/follow campers on social media </a:t>
            </a:r>
          </a:p>
          <a:p>
            <a:pPr marL="214313" indent="-214313"/>
            <a:r>
              <a:rPr lang="en-US" sz="1650" dirty="0"/>
              <a:t>Campers cannot friend/follow designated individuals on social media</a:t>
            </a:r>
          </a:p>
          <a:p>
            <a:pPr marL="214313" indent="-214313"/>
            <a:r>
              <a:rPr lang="en-US" sz="1650" dirty="0"/>
              <a:t>Designated individuals are only allowed to communicate through the program's social media group accounts</a:t>
            </a:r>
          </a:p>
          <a:p>
            <a:pPr marL="214313" indent="-214313"/>
            <a:r>
              <a:rPr lang="en-US" sz="1650" b="1" dirty="0"/>
              <a:t>Do not communicate with campers after the program has ended</a:t>
            </a:r>
          </a:p>
          <a:p>
            <a:pPr marL="0" indent="0">
              <a:buNone/>
            </a:pPr>
            <a:endParaRPr lang="en-US" sz="1650" b="1" dirty="0"/>
          </a:p>
          <a:p>
            <a:pPr marL="214313" indent="-214313"/>
            <a:endParaRPr lang="en-US" sz="1650" dirty="0"/>
          </a:p>
          <a:p>
            <a:pPr marL="214313" indent="-214313"/>
            <a:endParaRPr lang="en-US" sz="1650" dirty="0"/>
          </a:p>
          <a:p>
            <a:pPr marL="214313" indent="-214313"/>
            <a:endParaRPr lang="en-US" sz="1650" dirty="0">
              <a:highlight>
                <a:srgbClr val="FFFF00"/>
              </a:highlight>
            </a:endParaRPr>
          </a:p>
          <a:p>
            <a:pPr marL="342900" lvl="1" indent="0">
              <a:buNone/>
            </a:pPr>
            <a:endParaRPr lang="en-US" sz="1350" dirty="0"/>
          </a:p>
          <a:p>
            <a:pPr marL="342900" lvl="1" indent="0">
              <a:buNone/>
            </a:pPr>
            <a:endParaRPr lang="en-US" sz="1350" dirty="0"/>
          </a:p>
          <a:p>
            <a:pPr marL="342900" lvl="1" indent="0">
              <a:buNone/>
            </a:pPr>
            <a:endParaRPr lang="en-US" sz="1350" dirty="0"/>
          </a:p>
          <a:p>
            <a:pPr marL="214313" indent="-214313"/>
            <a:endParaRPr lang="en-US" sz="1650" i="1" dirty="0"/>
          </a:p>
          <a:p>
            <a:pPr marL="557213" lvl="1" indent="-214313">
              <a:buFont typeface="Courier New" panose="020B0604020202020204" pitchFamily="34" charset="0"/>
              <a:buChar char="o"/>
            </a:pPr>
            <a:endParaRPr lang="en-US" sz="1350" dirty="0"/>
          </a:p>
          <a:p>
            <a:pPr marL="0" indent="0">
              <a:buNone/>
            </a:pPr>
            <a:endParaRPr lang="en-US" sz="1200" i="1" dirty="0"/>
          </a:p>
          <a:p>
            <a:pPr marL="0" indent="0">
              <a:buNone/>
            </a:pPr>
            <a:endParaRPr lang="en-US" sz="1200" i="1" dirty="0"/>
          </a:p>
          <a:p>
            <a:pPr marL="0" indent="0">
              <a:buNone/>
            </a:pPr>
            <a:endParaRPr lang="en-US" sz="1200" i="1" dirty="0"/>
          </a:p>
        </p:txBody>
      </p:sp>
    </p:spTree>
    <p:extLst>
      <p:ext uri="{BB962C8B-B14F-4D97-AF65-F5344CB8AC3E}">
        <p14:creationId xmlns:p14="http://schemas.microsoft.com/office/powerpoint/2010/main" val="4679929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A722A7-E9C2-3C47-CFE1-84090CEA17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F8448E-7D93-BBEE-7541-FC0896D5C95A}"/>
              </a:ext>
            </a:extLst>
          </p:cNvPr>
          <p:cNvSpPr>
            <a:spLocks noGrp="1"/>
          </p:cNvSpPr>
          <p:nvPr>
            <p:ph type="title"/>
          </p:nvPr>
        </p:nvSpPr>
        <p:spPr/>
        <p:txBody>
          <a:bodyPr/>
          <a:lstStyle/>
          <a:p>
            <a:r>
              <a:rPr lang="en-US" b="1" dirty="0"/>
              <a:t>Media Protocols</a:t>
            </a:r>
          </a:p>
        </p:txBody>
      </p:sp>
      <p:sp>
        <p:nvSpPr>
          <p:cNvPr id="3" name="Content Placeholder 2">
            <a:extLst>
              <a:ext uri="{FF2B5EF4-FFF2-40B4-BE49-F238E27FC236}">
                <a16:creationId xmlns:a16="http://schemas.microsoft.com/office/drawing/2014/main" id="{4E6398CE-2500-5C41-4752-1493708D98F3}"/>
              </a:ext>
            </a:extLst>
          </p:cNvPr>
          <p:cNvSpPr>
            <a:spLocks noGrp="1"/>
          </p:cNvSpPr>
          <p:nvPr>
            <p:ph idx="1"/>
          </p:nvPr>
        </p:nvSpPr>
        <p:spPr/>
        <p:txBody>
          <a:bodyPr vert="horz" lIns="68580" tIns="34290" rIns="68580" bIns="34290" rtlCol="0" anchor="t">
            <a:normAutofit/>
          </a:bodyPr>
          <a:lstStyle/>
          <a:p>
            <a:pPr marL="214313" indent="-214313"/>
            <a:r>
              <a:rPr lang="en-US" sz="1650" dirty="0"/>
              <a:t>Designated individuals are not allowed to take pictures or videos of campers on their personal cell phones</a:t>
            </a:r>
          </a:p>
          <a:p>
            <a:pPr marL="214313" indent="-214313"/>
            <a:r>
              <a:rPr lang="en-US" sz="1650" dirty="0"/>
              <a:t>Programs must utilize a program cell phone or camera</a:t>
            </a:r>
          </a:p>
          <a:p>
            <a:pPr marL="214313" indent="-214313"/>
            <a:r>
              <a:rPr lang="en-US" sz="1650" dirty="0"/>
              <a:t>Program photos may be posted on the program's text page</a:t>
            </a:r>
          </a:p>
          <a:p>
            <a:pPr marL="214313" indent="-214313"/>
            <a:r>
              <a:rPr lang="en-US" sz="1650" dirty="0"/>
              <a:t>Designated individuals are not allowed to post pictures or videos on their personal social media accounts of any camper</a:t>
            </a:r>
          </a:p>
          <a:p>
            <a:pPr marL="214313" indent="-214313"/>
            <a:r>
              <a:rPr lang="en-US" sz="1650" dirty="0"/>
              <a:t>The University of Texas at Austin does not cover designated individuals under the Media Consent Form</a:t>
            </a:r>
          </a:p>
          <a:p>
            <a:pPr marL="0" indent="0">
              <a:buNone/>
            </a:pPr>
            <a:endParaRPr lang="en-US" sz="1650" b="1"/>
          </a:p>
          <a:p>
            <a:pPr marL="214313" indent="-214313"/>
            <a:endParaRPr lang="en-US" sz="1650"/>
          </a:p>
          <a:p>
            <a:pPr marL="214313" indent="-214313"/>
            <a:endParaRPr lang="en-US" sz="1650"/>
          </a:p>
          <a:p>
            <a:pPr marL="214313" indent="-214313"/>
            <a:endParaRPr lang="en-US" sz="1650">
              <a:highlight>
                <a:srgbClr val="FFFF00"/>
              </a:highlight>
            </a:endParaRPr>
          </a:p>
          <a:p>
            <a:pPr marL="342900" lvl="1" indent="0">
              <a:buNone/>
            </a:pPr>
            <a:endParaRPr lang="en-US" sz="1350"/>
          </a:p>
          <a:p>
            <a:pPr marL="342900" lvl="1" indent="0">
              <a:buNone/>
            </a:pPr>
            <a:endParaRPr lang="en-US" sz="1350"/>
          </a:p>
          <a:p>
            <a:pPr marL="342900" lvl="1" indent="0">
              <a:buNone/>
            </a:pPr>
            <a:endParaRPr lang="en-US" sz="1350"/>
          </a:p>
          <a:p>
            <a:pPr marL="214313" indent="-214313"/>
            <a:endParaRPr lang="en-US" sz="1650" i="1"/>
          </a:p>
          <a:p>
            <a:pPr marL="557213" lvl="1" indent="-214313">
              <a:buFont typeface="Courier New" panose="020B0604020202020204" pitchFamily="34" charset="0"/>
              <a:buChar char="o"/>
            </a:pPr>
            <a:endParaRPr lang="en-US" sz="1350"/>
          </a:p>
          <a:p>
            <a:pPr marL="0" indent="0">
              <a:buNone/>
            </a:pPr>
            <a:endParaRPr lang="en-US" sz="1200" i="1"/>
          </a:p>
          <a:p>
            <a:pPr marL="0" indent="0">
              <a:buNone/>
            </a:pPr>
            <a:endParaRPr lang="en-US" sz="1200" i="1"/>
          </a:p>
          <a:p>
            <a:pPr marL="0" indent="0">
              <a:buNone/>
            </a:pPr>
            <a:endParaRPr lang="en-US" sz="1200" i="1"/>
          </a:p>
        </p:txBody>
      </p:sp>
    </p:spTree>
    <p:extLst>
      <p:ext uri="{BB962C8B-B14F-4D97-AF65-F5344CB8AC3E}">
        <p14:creationId xmlns:p14="http://schemas.microsoft.com/office/powerpoint/2010/main" val="16887196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9D5DF1-F631-821C-0109-6AE238E484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44A2F0-18CB-B62F-FAB5-95C37976BD36}"/>
              </a:ext>
            </a:extLst>
          </p:cNvPr>
          <p:cNvSpPr>
            <a:spLocks noGrp="1"/>
          </p:cNvSpPr>
          <p:nvPr>
            <p:ph type="ctrTitle"/>
          </p:nvPr>
        </p:nvSpPr>
        <p:spPr>
          <a:xfrm>
            <a:off x="1143000" y="2154594"/>
            <a:ext cx="6858000" cy="834313"/>
          </a:xfrm>
        </p:spPr>
        <p:txBody>
          <a:bodyPr>
            <a:normAutofit fontScale="90000"/>
          </a:bodyPr>
          <a:lstStyle/>
          <a:p>
            <a:r>
              <a:rPr lang="en-US" b="1" dirty="0"/>
              <a:t>Supervision</a:t>
            </a:r>
            <a:br>
              <a:rPr lang="en-US" dirty="0"/>
            </a:br>
            <a:endParaRPr lang="en-US" dirty="0"/>
          </a:p>
        </p:txBody>
      </p:sp>
    </p:spTree>
    <p:extLst>
      <p:ext uri="{BB962C8B-B14F-4D97-AF65-F5344CB8AC3E}">
        <p14:creationId xmlns:p14="http://schemas.microsoft.com/office/powerpoint/2010/main" val="26747813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F756EF-C3CE-2634-B066-B77F1CC106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89B2BC-7C01-251D-C44A-063E975D1A3B}"/>
              </a:ext>
            </a:extLst>
          </p:cNvPr>
          <p:cNvSpPr>
            <a:spLocks noGrp="1"/>
          </p:cNvSpPr>
          <p:nvPr>
            <p:ph type="title"/>
          </p:nvPr>
        </p:nvSpPr>
        <p:spPr/>
        <p:txBody>
          <a:bodyPr/>
          <a:lstStyle/>
          <a:p>
            <a:r>
              <a:rPr lang="en-US" b="1" dirty="0"/>
              <a:t>Camper Supervision</a:t>
            </a:r>
            <a:endParaRPr lang="en-US"/>
          </a:p>
        </p:txBody>
      </p:sp>
      <p:sp>
        <p:nvSpPr>
          <p:cNvPr id="3" name="Content Placeholder 2">
            <a:extLst>
              <a:ext uri="{FF2B5EF4-FFF2-40B4-BE49-F238E27FC236}">
                <a16:creationId xmlns:a16="http://schemas.microsoft.com/office/drawing/2014/main" id="{00ADA681-D1DA-6CB3-F2C9-827350FC54C9}"/>
              </a:ext>
            </a:extLst>
          </p:cNvPr>
          <p:cNvSpPr>
            <a:spLocks noGrp="1"/>
          </p:cNvSpPr>
          <p:nvPr>
            <p:ph idx="1"/>
          </p:nvPr>
        </p:nvSpPr>
        <p:spPr/>
        <p:txBody>
          <a:bodyPr vert="horz" lIns="68580" tIns="34290" rIns="68580" bIns="34290" rtlCol="0" anchor="t">
            <a:normAutofit/>
          </a:bodyPr>
          <a:lstStyle/>
          <a:p>
            <a:pPr marL="214313" indent="-214313"/>
            <a:r>
              <a:rPr lang="en-US" sz="1650" dirty="0"/>
              <a:t>YPP Rule of Three: </a:t>
            </a:r>
          </a:p>
          <a:p>
            <a:pPr marL="557213" lvl="1">
              <a:buFont typeface="Courier New" panose="020B0604020202020204" pitchFamily="34" charset="0"/>
              <a:buChar char="o"/>
            </a:pPr>
            <a:r>
              <a:rPr lang="en-US" sz="1350" dirty="0"/>
              <a:t>Campers should not be alone with a designated individual outside the presence of others</a:t>
            </a:r>
          </a:p>
          <a:p>
            <a:pPr marL="557213" lvl="1">
              <a:buFont typeface="Courier New" panose="020B0604020202020204" pitchFamily="34" charset="0"/>
              <a:buChar char="o"/>
            </a:pPr>
            <a:r>
              <a:rPr lang="en-US" sz="1350" dirty="0"/>
              <a:t>Two designated individuals to every one camper </a:t>
            </a:r>
          </a:p>
          <a:p>
            <a:pPr marL="557213" lvl="1">
              <a:buFont typeface="Courier New" panose="020B0604020202020204" pitchFamily="34" charset="0"/>
              <a:buChar char="o"/>
            </a:pPr>
            <a:r>
              <a:rPr lang="en-US" sz="1350" dirty="0"/>
              <a:t>Two campers to every one designated individual</a:t>
            </a:r>
          </a:p>
          <a:p>
            <a:pPr marL="214313" indent="-214313"/>
            <a:r>
              <a:rPr lang="en-US" sz="1650" dirty="0"/>
              <a:t>There is no unsupervised free time </a:t>
            </a:r>
          </a:p>
          <a:p>
            <a:pPr marL="557213" lvl="1">
              <a:buFont typeface="Courier New" panose="020B0604020202020204" pitchFamily="34" charset="0"/>
              <a:buChar char="o"/>
            </a:pPr>
            <a:r>
              <a:rPr lang="en-US" sz="1350" dirty="0"/>
              <a:t>This includes breakfast/lunch/dinner breaks</a:t>
            </a:r>
          </a:p>
          <a:p>
            <a:pPr marL="557213" lvl="1">
              <a:buFont typeface="Courier New" panose="020B0604020202020204" pitchFamily="34" charset="0"/>
              <a:buChar char="o"/>
            </a:pPr>
            <a:r>
              <a:rPr lang="en-US" sz="1350" dirty="0"/>
              <a:t>If the program is on campus, this includes Trips to the Drag/Store/etc., exploring campus, common areas </a:t>
            </a:r>
          </a:p>
          <a:p>
            <a:pPr marL="214313" indent="-214313"/>
            <a:r>
              <a:rPr lang="en-US" sz="1650" dirty="0"/>
              <a:t>Curfew:</a:t>
            </a:r>
          </a:p>
          <a:p>
            <a:pPr marL="557213" lvl="1">
              <a:buFont typeface="Courier New" panose="020B0604020202020204" pitchFamily="34" charset="0"/>
              <a:buChar char="o"/>
            </a:pPr>
            <a:r>
              <a:rPr lang="en-US" sz="1350" dirty="0"/>
              <a:t>[Insert curfew information here]</a:t>
            </a:r>
          </a:p>
          <a:p>
            <a:pPr marL="0" indent="0">
              <a:buNone/>
            </a:pPr>
            <a:endParaRPr lang="en-US" sz="1650" b="1"/>
          </a:p>
          <a:p>
            <a:pPr marL="214313" indent="-214313"/>
            <a:endParaRPr lang="en-US" sz="1650"/>
          </a:p>
          <a:p>
            <a:pPr marL="214313" indent="-214313"/>
            <a:endParaRPr lang="en-US" sz="1650"/>
          </a:p>
          <a:p>
            <a:pPr marL="214313" indent="-214313"/>
            <a:endParaRPr lang="en-US" sz="1650">
              <a:highlight>
                <a:srgbClr val="FFFF00"/>
              </a:highlight>
            </a:endParaRPr>
          </a:p>
          <a:p>
            <a:pPr marL="342900" lvl="1" indent="0">
              <a:buNone/>
            </a:pPr>
            <a:endParaRPr lang="en-US" sz="1350"/>
          </a:p>
          <a:p>
            <a:pPr marL="342900" lvl="1" indent="0">
              <a:buNone/>
            </a:pPr>
            <a:endParaRPr lang="en-US" sz="1350"/>
          </a:p>
          <a:p>
            <a:pPr marL="342900" lvl="1" indent="0">
              <a:buNone/>
            </a:pPr>
            <a:endParaRPr lang="en-US" sz="1350"/>
          </a:p>
          <a:p>
            <a:pPr marL="214313" indent="-214313"/>
            <a:endParaRPr lang="en-US" sz="1650" i="1"/>
          </a:p>
          <a:p>
            <a:pPr marL="557213" lvl="1" indent="-214313">
              <a:buFont typeface="Courier New" panose="020B0604020202020204" pitchFamily="34" charset="0"/>
              <a:buChar char="o"/>
            </a:pPr>
            <a:endParaRPr lang="en-US" sz="1350"/>
          </a:p>
          <a:p>
            <a:pPr marL="0" indent="0">
              <a:buNone/>
            </a:pPr>
            <a:endParaRPr lang="en-US" sz="1200" i="1"/>
          </a:p>
          <a:p>
            <a:pPr marL="0" indent="0">
              <a:buNone/>
            </a:pPr>
            <a:endParaRPr lang="en-US" sz="1200" i="1"/>
          </a:p>
          <a:p>
            <a:pPr marL="0" indent="0">
              <a:buNone/>
            </a:pPr>
            <a:endParaRPr lang="en-US" sz="1200" i="1"/>
          </a:p>
        </p:txBody>
      </p:sp>
    </p:spTree>
    <p:extLst>
      <p:ext uri="{BB962C8B-B14F-4D97-AF65-F5344CB8AC3E}">
        <p14:creationId xmlns:p14="http://schemas.microsoft.com/office/powerpoint/2010/main" val="5299513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8EB41B-01FF-9723-BCD4-9B396C23D6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038D8F-2F19-DEE3-B977-A5014E0854BA}"/>
              </a:ext>
            </a:extLst>
          </p:cNvPr>
          <p:cNvSpPr>
            <a:spLocks noGrp="1"/>
          </p:cNvSpPr>
          <p:nvPr>
            <p:ph type="title"/>
          </p:nvPr>
        </p:nvSpPr>
        <p:spPr/>
        <p:txBody>
          <a:bodyPr>
            <a:normAutofit/>
          </a:bodyPr>
          <a:lstStyle/>
          <a:p>
            <a:r>
              <a:rPr lang="en-US" b="1" dirty="0"/>
              <a:t>Camper Supervision</a:t>
            </a:r>
          </a:p>
        </p:txBody>
      </p:sp>
      <p:sp>
        <p:nvSpPr>
          <p:cNvPr id="3" name="Content Placeholder 2">
            <a:extLst>
              <a:ext uri="{FF2B5EF4-FFF2-40B4-BE49-F238E27FC236}">
                <a16:creationId xmlns:a16="http://schemas.microsoft.com/office/drawing/2014/main" id="{DFDA6A45-B0D9-04D3-87A4-37A8F78A48FD}"/>
              </a:ext>
            </a:extLst>
          </p:cNvPr>
          <p:cNvSpPr>
            <a:spLocks noGrp="1"/>
          </p:cNvSpPr>
          <p:nvPr>
            <p:ph idx="1"/>
          </p:nvPr>
        </p:nvSpPr>
        <p:spPr/>
        <p:txBody>
          <a:bodyPr vert="horz" lIns="68580" tIns="34290" rIns="68580" bIns="34290" rtlCol="0" anchor="t">
            <a:normAutofit/>
          </a:bodyPr>
          <a:lstStyle/>
          <a:p>
            <a:pPr marL="214313" indent="-214313"/>
            <a:r>
              <a:rPr lang="en-US" sz="1650" b="1" dirty="0"/>
              <a:t>Restroom Breaks:</a:t>
            </a:r>
          </a:p>
          <a:p>
            <a:pPr marL="557213" lvl="1">
              <a:buFont typeface="Courier New" panose="020B0604020202020204" pitchFamily="34" charset="0"/>
              <a:buChar char="o"/>
            </a:pPr>
            <a:r>
              <a:rPr lang="en-US" sz="1350" dirty="0"/>
              <a:t>Ensure campers know where the restrooms are located</a:t>
            </a:r>
            <a:endParaRPr lang="en-US" dirty="0"/>
          </a:p>
          <a:p>
            <a:pPr marL="557213" lvl="1">
              <a:buFont typeface="Courier New" panose="020B0604020202020204" pitchFamily="34" charset="0"/>
              <a:buChar char="o"/>
            </a:pPr>
            <a:r>
              <a:rPr lang="en-US" sz="1350" dirty="0"/>
              <a:t>[</a:t>
            </a:r>
            <a:r>
              <a:rPr lang="en-US" sz="1350" b="1" dirty="0"/>
              <a:t>Insert if campers are under the age of 11: </a:t>
            </a:r>
            <a:r>
              <a:rPr lang="en-US" sz="1350" dirty="0"/>
              <a:t>Restroom breaks must be supervised. Campers under the age of 11 are not permitted to use the restroom without supervision]</a:t>
            </a:r>
          </a:p>
          <a:p>
            <a:pPr marL="557213" lvl="1">
              <a:buFont typeface="Courier New" panose="020B0604020202020204" pitchFamily="34" charset="0"/>
              <a:buChar char="o"/>
            </a:pPr>
            <a:r>
              <a:rPr lang="en-US" sz="1350" dirty="0"/>
              <a:t>[</a:t>
            </a:r>
            <a:r>
              <a:rPr lang="en-US" sz="1350" b="1" dirty="0"/>
              <a:t>Insert if campers are over the age of 11: </a:t>
            </a:r>
            <a:r>
              <a:rPr lang="en-US" sz="1350" dirty="0"/>
              <a:t>Campers over the age of 11 are permitted to use the restroom without supervision. However, after 5 minutes have passed, designated individuals should go to the restroom and check if the camper is okay.]</a:t>
            </a:r>
            <a:endParaRPr lang="en-US" dirty="0"/>
          </a:p>
          <a:p>
            <a:pPr marL="214313" indent="-214313"/>
            <a:r>
              <a:rPr lang="en-US" sz="1650" b="1" dirty="0"/>
              <a:t>Traveling with Minors</a:t>
            </a:r>
          </a:p>
          <a:p>
            <a:pPr marL="557213" lvl="1">
              <a:buFont typeface="Courier New" panose="020B0604020202020204" pitchFamily="34" charset="0"/>
              <a:buChar char="o"/>
            </a:pPr>
            <a:r>
              <a:rPr lang="en-US" sz="1350" dirty="0"/>
              <a:t>Be mindful of pedestrian safety</a:t>
            </a:r>
          </a:p>
          <a:p>
            <a:pPr marL="557213" lvl="1">
              <a:buFont typeface="Courier New" panose="020B0604020202020204" pitchFamily="34" charset="0"/>
              <a:buChar char="o"/>
            </a:pPr>
            <a:r>
              <a:rPr lang="en-US" sz="1350" dirty="0"/>
              <a:t>Stay on sidewalks, use crosswalks, and look both ways when crossing the street</a:t>
            </a:r>
          </a:p>
          <a:p>
            <a:pPr marL="557213" lvl="1">
              <a:buFont typeface="Courier New" panose="020B0604020202020204" pitchFamily="34" charset="0"/>
              <a:buChar char="o"/>
            </a:pPr>
            <a:r>
              <a:rPr lang="en-US" sz="1350" dirty="0"/>
              <a:t>Designated individuals should be interspersed throughout the group to ensure campers are safe</a:t>
            </a:r>
          </a:p>
          <a:p>
            <a:pPr marL="557213" lvl="1">
              <a:buFont typeface="Courier New" panose="020B0604020202020204" pitchFamily="34" charset="0"/>
              <a:buChar char="o"/>
            </a:pPr>
            <a:endParaRPr lang="en-US" sz="1350" dirty="0"/>
          </a:p>
          <a:p>
            <a:pPr marL="0" indent="0">
              <a:buNone/>
            </a:pPr>
            <a:endParaRPr lang="en-US" sz="1650" b="1"/>
          </a:p>
          <a:p>
            <a:pPr marL="214313" indent="-214313"/>
            <a:endParaRPr lang="en-US" sz="1650"/>
          </a:p>
          <a:p>
            <a:pPr marL="214313" indent="-214313"/>
            <a:endParaRPr lang="en-US" sz="1650"/>
          </a:p>
          <a:p>
            <a:pPr marL="214313" indent="-214313"/>
            <a:endParaRPr lang="en-US" sz="1650">
              <a:highlight>
                <a:srgbClr val="FFFF00"/>
              </a:highlight>
            </a:endParaRPr>
          </a:p>
          <a:p>
            <a:pPr marL="342900" lvl="1" indent="0">
              <a:buNone/>
            </a:pPr>
            <a:endParaRPr lang="en-US" sz="1350"/>
          </a:p>
          <a:p>
            <a:pPr marL="342900" lvl="1" indent="0">
              <a:buNone/>
            </a:pPr>
            <a:endParaRPr lang="en-US" sz="1350"/>
          </a:p>
          <a:p>
            <a:pPr marL="342900" lvl="1" indent="0">
              <a:buNone/>
            </a:pPr>
            <a:endParaRPr lang="en-US" sz="1350"/>
          </a:p>
          <a:p>
            <a:pPr marL="214313" indent="-214313"/>
            <a:endParaRPr lang="en-US" sz="1650" i="1"/>
          </a:p>
          <a:p>
            <a:pPr marL="557213" lvl="1" indent="-214313">
              <a:buFont typeface="Courier New" panose="020B0604020202020204" pitchFamily="34" charset="0"/>
              <a:buChar char="o"/>
            </a:pPr>
            <a:endParaRPr lang="en-US" sz="1350"/>
          </a:p>
          <a:p>
            <a:pPr marL="0" indent="0">
              <a:buNone/>
            </a:pPr>
            <a:endParaRPr lang="en-US" sz="1200" i="1"/>
          </a:p>
          <a:p>
            <a:pPr marL="0" indent="0">
              <a:buNone/>
            </a:pPr>
            <a:endParaRPr lang="en-US" sz="1200" i="1"/>
          </a:p>
          <a:p>
            <a:pPr marL="0" indent="0">
              <a:buNone/>
            </a:pPr>
            <a:endParaRPr lang="en-US" sz="1200" i="1"/>
          </a:p>
        </p:txBody>
      </p:sp>
    </p:spTree>
    <p:extLst>
      <p:ext uri="{BB962C8B-B14F-4D97-AF65-F5344CB8AC3E}">
        <p14:creationId xmlns:p14="http://schemas.microsoft.com/office/powerpoint/2010/main" val="2427363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91FCEA-3DA6-66E8-00F4-548F89EBFB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F33CE8-A0E7-3658-BE5E-D957417E15AE}"/>
              </a:ext>
            </a:extLst>
          </p:cNvPr>
          <p:cNvSpPr>
            <a:spLocks noGrp="1"/>
          </p:cNvSpPr>
          <p:nvPr>
            <p:ph type="ctrTitle"/>
          </p:nvPr>
        </p:nvSpPr>
        <p:spPr>
          <a:xfrm>
            <a:off x="1143000" y="2037101"/>
            <a:ext cx="6858000" cy="1069299"/>
          </a:xfrm>
        </p:spPr>
        <p:txBody>
          <a:bodyPr/>
          <a:lstStyle/>
          <a:p>
            <a:pPr algn="ctr"/>
            <a:r>
              <a:rPr lang="en-US" b="1" dirty="0">
                <a:ea typeface="+mj-lt"/>
                <a:cs typeface="+mj-lt"/>
              </a:rPr>
              <a:t>Program Goals</a:t>
            </a:r>
            <a:endParaRPr lang="en-US" b="1" dirty="0"/>
          </a:p>
        </p:txBody>
      </p:sp>
    </p:spTree>
    <p:extLst>
      <p:ext uri="{BB962C8B-B14F-4D97-AF65-F5344CB8AC3E}">
        <p14:creationId xmlns:p14="http://schemas.microsoft.com/office/powerpoint/2010/main" val="7446785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C06E06-063E-4A96-99AB-7840B448B9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2D22E1-1203-AA86-BC0D-9C6CA0598A9A}"/>
              </a:ext>
            </a:extLst>
          </p:cNvPr>
          <p:cNvSpPr>
            <a:spLocks noGrp="1"/>
          </p:cNvSpPr>
          <p:nvPr>
            <p:ph type="title"/>
          </p:nvPr>
        </p:nvSpPr>
        <p:spPr/>
        <p:txBody>
          <a:bodyPr/>
          <a:lstStyle/>
          <a:p>
            <a:r>
              <a:rPr lang="en-US" b="1" dirty="0"/>
              <a:t>Headcounts</a:t>
            </a:r>
          </a:p>
        </p:txBody>
      </p:sp>
      <p:sp>
        <p:nvSpPr>
          <p:cNvPr id="3" name="Content Placeholder 2">
            <a:extLst>
              <a:ext uri="{FF2B5EF4-FFF2-40B4-BE49-F238E27FC236}">
                <a16:creationId xmlns:a16="http://schemas.microsoft.com/office/drawing/2014/main" id="{8035CE76-B63E-9AF2-7CD1-84C480FE2A7C}"/>
              </a:ext>
            </a:extLst>
          </p:cNvPr>
          <p:cNvSpPr>
            <a:spLocks noGrp="1"/>
          </p:cNvSpPr>
          <p:nvPr>
            <p:ph idx="1"/>
          </p:nvPr>
        </p:nvSpPr>
        <p:spPr/>
        <p:txBody>
          <a:bodyPr vert="horz" lIns="68580" tIns="34290" rIns="68580" bIns="34290" rtlCol="0" anchor="t">
            <a:normAutofit/>
          </a:bodyPr>
          <a:lstStyle/>
          <a:p>
            <a:pPr marL="214313" indent="-214313"/>
            <a:r>
              <a:rPr lang="en-US" sz="1650" dirty="0"/>
              <a:t>Headcounts:</a:t>
            </a:r>
          </a:p>
          <a:p>
            <a:pPr marL="557213" lvl="1">
              <a:buFont typeface="Courier New" panose="020B0604020202020204" pitchFamily="34" charset="0"/>
              <a:buChar char="o"/>
            </a:pPr>
            <a:r>
              <a:rPr lang="en-US" sz="1350" dirty="0"/>
              <a:t>When traveling from place to place, designated individuals should complete an initial headcount and another headcount upon arrival</a:t>
            </a:r>
          </a:p>
          <a:p>
            <a:pPr marL="557213" lvl="1">
              <a:buFont typeface="Courier New" panose="020B0604020202020204" pitchFamily="34" charset="0"/>
              <a:buChar char="o"/>
            </a:pPr>
            <a:r>
              <a:rPr lang="en-US" sz="1350" dirty="0"/>
              <a:t>Divide campers into small groups and use the buddy system</a:t>
            </a:r>
          </a:p>
          <a:p>
            <a:pPr marL="557213" lvl="1">
              <a:buFont typeface="Courier New" panose="020B0604020202020204" pitchFamily="34" charset="0"/>
              <a:buChar char="o"/>
            </a:pPr>
            <a:r>
              <a:rPr lang="en-US" sz="1350" dirty="0"/>
              <a:t>Ensure groups are within the approved ratios</a:t>
            </a:r>
          </a:p>
          <a:p>
            <a:pPr marL="557213" lvl="1">
              <a:buFont typeface="Courier New" panose="020B0604020202020204" pitchFamily="34" charset="0"/>
              <a:buChar char="o"/>
            </a:pPr>
            <a:endParaRPr lang="en-US" sz="1350" dirty="0"/>
          </a:p>
          <a:p>
            <a:pPr marL="0" indent="0">
              <a:buNone/>
            </a:pPr>
            <a:endParaRPr lang="en-US" sz="1650" b="1"/>
          </a:p>
          <a:p>
            <a:pPr marL="214313" indent="-214313"/>
            <a:endParaRPr lang="en-US" sz="1650"/>
          </a:p>
          <a:p>
            <a:pPr marL="214313" indent="-214313"/>
            <a:endParaRPr lang="en-US" sz="1650"/>
          </a:p>
          <a:p>
            <a:pPr marL="214313" indent="-214313"/>
            <a:endParaRPr lang="en-US" sz="1650">
              <a:highlight>
                <a:srgbClr val="FFFF00"/>
              </a:highlight>
            </a:endParaRPr>
          </a:p>
          <a:p>
            <a:pPr marL="342900" lvl="1" indent="0">
              <a:buNone/>
            </a:pPr>
            <a:endParaRPr lang="en-US" sz="1350"/>
          </a:p>
          <a:p>
            <a:pPr marL="342900" lvl="1" indent="0">
              <a:buNone/>
            </a:pPr>
            <a:endParaRPr lang="en-US" sz="1350"/>
          </a:p>
          <a:p>
            <a:pPr marL="342900" lvl="1" indent="0">
              <a:buNone/>
            </a:pPr>
            <a:endParaRPr lang="en-US" sz="1350"/>
          </a:p>
          <a:p>
            <a:pPr marL="214313" indent="-214313"/>
            <a:endParaRPr lang="en-US" sz="1650" i="1"/>
          </a:p>
          <a:p>
            <a:pPr marL="557213" lvl="1" indent="-214313">
              <a:buFont typeface="Courier New" panose="020B0604020202020204" pitchFamily="34" charset="0"/>
              <a:buChar char="o"/>
            </a:pPr>
            <a:endParaRPr lang="en-US" sz="1350"/>
          </a:p>
          <a:p>
            <a:pPr marL="0" indent="0">
              <a:buNone/>
            </a:pPr>
            <a:endParaRPr lang="en-US" sz="1200" i="1"/>
          </a:p>
          <a:p>
            <a:pPr marL="0" indent="0">
              <a:buNone/>
            </a:pPr>
            <a:endParaRPr lang="en-US" sz="1200" i="1"/>
          </a:p>
          <a:p>
            <a:pPr marL="0" indent="0">
              <a:buNone/>
            </a:pPr>
            <a:endParaRPr lang="en-US" sz="1200" i="1"/>
          </a:p>
        </p:txBody>
      </p:sp>
      <p:pic>
        <p:nvPicPr>
          <p:cNvPr id="4" name="Picture 3" descr="A screenshot of a computer&#10;&#10;AI-generated content may be incorrect.">
            <a:extLst>
              <a:ext uri="{FF2B5EF4-FFF2-40B4-BE49-F238E27FC236}">
                <a16:creationId xmlns:a16="http://schemas.microsoft.com/office/drawing/2014/main" id="{E1EFA48D-A1A0-FBB0-05ED-71AC1E1E8508}"/>
              </a:ext>
            </a:extLst>
          </p:cNvPr>
          <p:cNvPicPr>
            <a:picLocks noChangeAspect="1"/>
          </p:cNvPicPr>
          <p:nvPr/>
        </p:nvPicPr>
        <p:blipFill>
          <a:blip r:embed="rId2"/>
          <a:stretch>
            <a:fillRect/>
          </a:stretch>
        </p:blipFill>
        <p:spPr>
          <a:xfrm>
            <a:off x="1845664" y="2753716"/>
            <a:ext cx="4898477" cy="2110880"/>
          </a:xfrm>
          <a:prstGeom prst="rect">
            <a:avLst/>
          </a:prstGeom>
        </p:spPr>
      </p:pic>
    </p:spTree>
    <p:extLst>
      <p:ext uri="{BB962C8B-B14F-4D97-AF65-F5344CB8AC3E}">
        <p14:creationId xmlns:p14="http://schemas.microsoft.com/office/powerpoint/2010/main" val="12302557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4DDE16-B051-1238-B338-162A03CA52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F7B237-AD99-5835-5C82-E5AAAC12F64A}"/>
              </a:ext>
            </a:extLst>
          </p:cNvPr>
          <p:cNvSpPr>
            <a:spLocks noGrp="1"/>
          </p:cNvSpPr>
          <p:nvPr>
            <p:ph type="title"/>
          </p:nvPr>
        </p:nvSpPr>
        <p:spPr/>
        <p:txBody>
          <a:bodyPr>
            <a:normAutofit fontScale="90000"/>
          </a:bodyPr>
          <a:lstStyle/>
          <a:p>
            <a:r>
              <a:rPr lang="en-US" b="1" dirty="0"/>
              <a:t>See Something, Say Something!</a:t>
            </a:r>
          </a:p>
        </p:txBody>
      </p:sp>
      <p:sp>
        <p:nvSpPr>
          <p:cNvPr id="3" name="Content Placeholder 2">
            <a:extLst>
              <a:ext uri="{FF2B5EF4-FFF2-40B4-BE49-F238E27FC236}">
                <a16:creationId xmlns:a16="http://schemas.microsoft.com/office/drawing/2014/main" id="{5777D344-2051-F2F3-4379-B06A606D6480}"/>
              </a:ext>
            </a:extLst>
          </p:cNvPr>
          <p:cNvSpPr>
            <a:spLocks noGrp="1"/>
          </p:cNvSpPr>
          <p:nvPr>
            <p:ph idx="1"/>
          </p:nvPr>
        </p:nvSpPr>
        <p:spPr/>
        <p:txBody>
          <a:bodyPr vert="horz" lIns="68580" tIns="34290" rIns="68580" bIns="34290" rtlCol="0" anchor="t">
            <a:normAutofit/>
          </a:bodyPr>
          <a:lstStyle/>
          <a:p>
            <a:pPr marL="214313" indent="-214313"/>
            <a:r>
              <a:rPr lang="en-US" sz="1650" dirty="0"/>
              <a:t>Do not wait until something happens before saying something</a:t>
            </a:r>
          </a:p>
          <a:p>
            <a:pPr marL="214313" indent="-214313"/>
            <a:r>
              <a:rPr lang="en-US" sz="1650" dirty="0"/>
              <a:t>Designated individuals should communicate with campers regularly. Tell the campers to communicate with you, the camp director, or the Youth Protection Program to report anything that makes them feel unsafe or uncomfortable</a:t>
            </a:r>
          </a:p>
          <a:p>
            <a:pPr marL="214313" indent="-214313"/>
            <a:r>
              <a:rPr lang="en-US" sz="1650" dirty="0"/>
              <a:t>Camp directors should rehearse interrupting inappropriate behavior with designated individuals</a:t>
            </a:r>
          </a:p>
          <a:p>
            <a:pPr marL="557213" lvl="1">
              <a:buFont typeface="Courier New" panose="020B0604020202020204" pitchFamily="34" charset="0"/>
              <a:buChar char="o"/>
            </a:pPr>
            <a:endParaRPr lang="en-US" sz="1350" dirty="0"/>
          </a:p>
          <a:p>
            <a:pPr marL="0" indent="0">
              <a:buNone/>
            </a:pPr>
            <a:endParaRPr lang="en-US" sz="1650" b="1"/>
          </a:p>
          <a:p>
            <a:pPr marL="214313" indent="-214313"/>
            <a:endParaRPr lang="en-US" sz="1650"/>
          </a:p>
          <a:p>
            <a:pPr marL="214313" indent="-214313"/>
            <a:endParaRPr lang="en-US" sz="1650"/>
          </a:p>
          <a:p>
            <a:pPr marL="214313" indent="-214313"/>
            <a:endParaRPr lang="en-US" sz="1650">
              <a:highlight>
                <a:srgbClr val="FFFF00"/>
              </a:highlight>
            </a:endParaRPr>
          </a:p>
          <a:p>
            <a:pPr marL="342900" lvl="1" indent="0">
              <a:buNone/>
            </a:pPr>
            <a:endParaRPr lang="en-US" sz="1350"/>
          </a:p>
          <a:p>
            <a:pPr marL="342900" lvl="1" indent="0">
              <a:buNone/>
            </a:pPr>
            <a:endParaRPr lang="en-US" sz="1350"/>
          </a:p>
          <a:p>
            <a:pPr marL="342900" lvl="1" indent="0">
              <a:buNone/>
            </a:pPr>
            <a:endParaRPr lang="en-US" sz="1350"/>
          </a:p>
          <a:p>
            <a:pPr marL="214313" indent="-214313"/>
            <a:endParaRPr lang="en-US" sz="1650" i="1"/>
          </a:p>
          <a:p>
            <a:pPr marL="557213" lvl="1" indent="-214313">
              <a:buFont typeface="Courier New" panose="020B0604020202020204" pitchFamily="34" charset="0"/>
              <a:buChar char="o"/>
            </a:pPr>
            <a:endParaRPr lang="en-US" sz="1350"/>
          </a:p>
          <a:p>
            <a:pPr marL="0" indent="0">
              <a:buNone/>
            </a:pPr>
            <a:endParaRPr lang="en-US" sz="1200" i="1"/>
          </a:p>
          <a:p>
            <a:pPr marL="0" indent="0">
              <a:buNone/>
            </a:pPr>
            <a:endParaRPr lang="en-US" sz="1200" i="1"/>
          </a:p>
          <a:p>
            <a:pPr marL="0" indent="0">
              <a:buNone/>
            </a:pPr>
            <a:endParaRPr lang="en-US" sz="1200" i="1"/>
          </a:p>
        </p:txBody>
      </p:sp>
    </p:spTree>
    <p:extLst>
      <p:ext uri="{BB962C8B-B14F-4D97-AF65-F5344CB8AC3E}">
        <p14:creationId xmlns:p14="http://schemas.microsoft.com/office/powerpoint/2010/main" val="23856040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D23814-FB5E-9B5E-1AC6-EDD310E54A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DC6387-BC82-A9A7-2215-F5DFCD80DCE6}"/>
              </a:ext>
            </a:extLst>
          </p:cNvPr>
          <p:cNvSpPr>
            <a:spLocks noGrp="1"/>
          </p:cNvSpPr>
          <p:nvPr>
            <p:ph type="ctrTitle"/>
          </p:nvPr>
        </p:nvSpPr>
        <p:spPr>
          <a:xfrm>
            <a:off x="571500" y="2154594"/>
            <a:ext cx="8001000" cy="834313"/>
          </a:xfrm>
        </p:spPr>
        <p:txBody>
          <a:bodyPr>
            <a:normAutofit fontScale="90000"/>
          </a:bodyPr>
          <a:lstStyle/>
          <a:p>
            <a:r>
              <a:rPr lang="en-US" b="1" dirty="0"/>
              <a:t>Camper Behavior Management</a:t>
            </a:r>
            <a:br>
              <a:rPr lang="en-US" dirty="0"/>
            </a:br>
            <a:endParaRPr lang="en-US" dirty="0"/>
          </a:p>
        </p:txBody>
      </p:sp>
    </p:spTree>
    <p:extLst>
      <p:ext uri="{BB962C8B-B14F-4D97-AF65-F5344CB8AC3E}">
        <p14:creationId xmlns:p14="http://schemas.microsoft.com/office/powerpoint/2010/main" val="22071176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7F9DEF-59F4-F59E-70A7-7E64E1066A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4FDFC0-4929-78F9-F375-AAB676AE3D33}"/>
              </a:ext>
            </a:extLst>
          </p:cNvPr>
          <p:cNvSpPr>
            <a:spLocks noGrp="1"/>
          </p:cNvSpPr>
          <p:nvPr>
            <p:ph type="title"/>
          </p:nvPr>
        </p:nvSpPr>
        <p:spPr/>
        <p:txBody>
          <a:bodyPr/>
          <a:lstStyle/>
          <a:p>
            <a:r>
              <a:rPr lang="en-US" b="1" dirty="0"/>
              <a:t>Camper Code of Conduct</a:t>
            </a:r>
          </a:p>
        </p:txBody>
      </p:sp>
      <p:sp>
        <p:nvSpPr>
          <p:cNvPr id="3" name="Content Placeholder 2">
            <a:extLst>
              <a:ext uri="{FF2B5EF4-FFF2-40B4-BE49-F238E27FC236}">
                <a16:creationId xmlns:a16="http://schemas.microsoft.com/office/drawing/2014/main" id="{222B093F-D302-E7DE-A9C5-FB886FCFDDE9}"/>
              </a:ext>
            </a:extLst>
          </p:cNvPr>
          <p:cNvSpPr>
            <a:spLocks noGrp="1"/>
          </p:cNvSpPr>
          <p:nvPr>
            <p:ph idx="1"/>
          </p:nvPr>
        </p:nvSpPr>
        <p:spPr/>
        <p:txBody>
          <a:bodyPr vert="horz" lIns="68580" tIns="34290" rIns="68580" bIns="34290" rtlCol="0" anchor="t">
            <a:normAutofit/>
          </a:bodyPr>
          <a:lstStyle/>
          <a:p>
            <a:pPr marL="214313" indent="-214313"/>
            <a:r>
              <a:rPr lang="en-US" sz="1650" dirty="0"/>
              <a:t>[Insert the camper code of conduct. Please feel free to utilize additional slides.]</a:t>
            </a:r>
          </a:p>
          <a:p>
            <a:pPr marL="557213" lvl="1">
              <a:buFont typeface="Courier New" panose="020B0604020202020204" pitchFamily="34" charset="0"/>
              <a:buChar char="o"/>
            </a:pPr>
            <a:endParaRPr lang="en-US" sz="1350" dirty="0"/>
          </a:p>
          <a:p>
            <a:pPr marL="0" indent="0">
              <a:buNone/>
            </a:pPr>
            <a:endParaRPr lang="en-US" sz="1650" b="1"/>
          </a:p>
          <a:p>
            <a:pPr marL="214313" indent="-214313"/>
            <a:endParaRPr lang="en-US" sz="1650"/>
          </a:p>
          <a:p>
            <a:pPr marL="214313" indent="-214313"/>
            <a:endParaRPr lang="en-US" sz="1650"/>
          </a:p>
          <a:p>
            <a:pPr marL="214313" indent="-214313"/>
            <a:endParaRPr lang="en-US" sz="1650">
              <a:highlight>
                <a:srgbClr val="FFFF00"/>
              </a:highlight>
            </a:endParaRPr>
          </a:p>
          <a:p>
            <a:pPr marL="342900" lvl="1" indent="0">
              <a:buNone/>
            </a:pPr>
            <a:endParaRPr lang="en-US" sz="1350"/>
          </a:p>
          <a:p>
            <a:pPr marL="342900" lvl="1" indent="0">
              <a:buNone/>
            </a:pPr>
            <a:endParaRPr lang="en-US" sz="1350"/>
          </a:p>
          <a:p>
            <a:pPr marL="342900" lvl="1" indent="0">
              <a:buNone/>
            </a:pPr>
            <a:endParaRPr lang="en-US" sz="1350"/>
          </a:p>
          <a:p>
            <a:pPr marL="214313" indent="-214313"/>
            <a:endParaRPr lang="en-US" sz="1650" i="1"/>
          </a:p>
          <a:p>
            <a:pPr marL="557213" lvl="1" indent="-214313">
              <a:buFont typeface="Courier New" panose="020B0604020202020204" pitchFamily="34" charset="0"/>
              <a:buChar char="o"/>
            </a:pPr>
            <a:endParaRPr lang="en-US" sz="1350"/>
          </a:p>
          <a:p>
            <a:pPr marL="0" indent="0">
              <a:buNone/>
            </a:pPr>
            <a:endParaRPr lang="en-US" sz="1200" i="1"/>
          </a:p>
          <a:p>
            <a:pPr marL="0" indent="0">
              <a:buNone/>
            </a:pPr>
            <a:endParaRPr lang="en-US" sz="1200" i="1"/>
          </a:p>
          <a:p>
            <a:pPr marL="0" indent="0">
              <a:buNone/>
            </a:pPr>
            <a:endParaRPr lang="en-US" sz="1200" i="1"/>
          </a:p>
        </p:txBody>
      </p:sp>
    </p:spTree>
    <p:extLst>
      <p:ext uri="{BB962C8B-B14F-4D97-AF65-F5344CB8AC3E}">
        <p14:creationId xmlns:p14="http://schemas.microsoft.com/office/powerpoint/2010/main" val="20412355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23CF82-4A6F-BD0A-4D5F-5A7651177F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9D1A39-D96D-2138-DA85-95DE87341725}"/>
              </a:ext>
            </a:extLst>
          </p:cNvPr>
          <p:cNvSpPr>
            <a:spLocks noGrp="1"/>
          </p:cNvSpPr>
          <p:nvPr>
            <p:ph type="title"/>
          </p:nvPr>
        </p:nvSpPr>
        <p:spPr/>
        <p:txBody>
          <a:bodyPr/>
          <a:lstStyle/>
          <a:p>
            <a:r>
              <a:rPr lang="en-US" b="1" dirty="0"/>
              <a:t>Incident Forms</a:t>
            </a:r>
          </a:p>
        </p:txBody>
      </p:sp>
      <p:sp>
        <p:nvSpPr>
          <p:cNvPr id="3" name="Content Placeholder 2">
            <a:extLst>
              <a:ext uri="{FF2B5EF4-FFF2-40B4-BE49-F238E27FC236}">
                <a16:creationId xmlns:a16="http://schemas.microsoft.com/office/drawing/2014/main" id="{1E3C5532-D097-B7EC-81FB-40363CE676D9}"/>
              </a:ext>
            </a:extLst>
          </p:cNvPr>
          <p:cNvSpPr>
            <a:spLocks noGrp="1"/>
          </p:cNvSpPr>
          <p:nvPr>
            <p:ph idx="1"/>
          </p:nvPr>
        </p:nvSpPr>
        <p:spPr/>
        <p:txBody>
          <a:bodyPr vert="horz" lIns="68580" tIns="34290" rIns="68580" bIns="34290" rtlCol="0" anchor="t">
            <a:normAutofit/>
          </a:bodyPr>
          <a:lstStyle/>
          <a:p>
            <a:pPr marL="214313" indent="-214313"/>
            <a:r>
              <a:rPr lang="en-US" sz="1650" b="1" dirty="0"/>
              <a:t>When is it appropriate to complete an incident report form?</a:t>
            </a:r>
          </a:p>
          <a:p>
            <a:pPr marL="557213" lvl="1">
              <a:buFont typeface="Courier New" panose="020B0604020202020204" pitchFamily="34" charset="0"/>
              <a:buChar char="o"/>
            </a:pPr>
            <a:r>
              <a:rPr lang="en-US" sz="1350" dirty="0"/>
              <a:t>All incidents of illness</a:t>
            </a:r>
          </a:p>
          <a:p>
            <a:pPr marL="557213" lvl="1">
              <a:buFont typeface="Courier New" panose="020B0604020202020204" pitchFamily="34" charset="0"/>
              <a:buChar char="o"/>
            </a:pPr>
            <a:r>
              <a:rPr lang="en-US" sz="1350" dirty="0"/>
              <a:t>Medical accidents/injury</a:t>
            </a:r>
          </a:p>
          <a:p>
            <a:pPr marL="557213" lvl="1">
              <a:buFont typeface="Courier New" panose="020B0604020202020204" pitchFamily="34" charset="0"/>
              <a:buChar char="o"/>
            </a:pPr>
            <a:r>
              <a:rPr lang="en-US" sz="1350" dirty="0"/>
              <a:t>Code of conduct violations</a:t>
            </a:r>
          </a:p>
          <a:p>
            <a:pPr marL="557213" lvl="1">
              <a:buFont typeface="Courier New" panose="020B0604020202020204" pitchFamily="34" charset="0"/>
              <a:buChar char="o"/>
            </a:pPr>
            <a:r>
              <a:rPr lang="en-US" sz="1350" dirty="0"/>
              <a:t>Suspected abuse and neglect to Department of Family and Protective Services</a:t>
            </a:r>
          </a:p>
          <a:p>
            <a:pPr marL="214313" indent="-214313"/>
            <a:r>
              <a:rPr lang="en-US" sz="1650" b="1" dirty="0"/>
              <a:t>Reminder: All camp directors and designated individuals are mandatory reporters. They must report to DFPS if they believe a child is being abused or neglected.</a:t>
            </a:r>
            <a:endParaRPr lang="en-US" sz="1650" dirty="0"/>
          </a:p>
          <a:p>
            <a:pPr marL="385763" lvl="1" indent="0">
              <a:buNone/>
            </a:pPr>
            <a:r>
              <a:rPr lang="en-US" sz="1350" dirty="0"/>
              <a:t>  </a:t>
            </a:r>
            <a:endParaRPr lang="en-US"/>
          </a:p>
          <a:p>
            <a:pPr marL="214313" indent="-214313"/>
            <a:endParaRPr lang="en-US" sz="1650" dirty="0"/>
          </a:p>
          <a:p>
            <a:pPr marL="385763" lvl="1" indent="0">
              <a:buNone/>
            </a:pPr>
            <a:r>
              <a:rPr lang="en-US" sz="1350" dirty="0"/>
              <a:t>  </a:t>
            </a:r>
          </a:p>
          <a:p>
            <a:pPr marL="557213" lvl="1">
              <a:buFont typeface="Courier New" panose="020B0604020202020204" pitchFamily="34" charset="0"/>
              <a:buChar char="o"/>
            </a:pPr>
            <a:endParaRPr lang="en-US" sz="1350" dirty="0"/>
          </a:p>
          <a:p>
            <a:pPr marL="0" indent="0">
              <a:buNone/>
            </a:pPr>
            <a:endParaRPr lang="en-US" sz="1650" b="1"/>
          </a:p>
          <a:p>
            <a:pPr marL="214313" indent="-214313"/>
            <a:endParaRPr lang="en-US" sz="1650"/>
          </a:p>
          <a:p>
            <a:pPr marL="214313" indent="-214313"/>
            <a:endParaRPr lang="en-US" sz="1650"/>
          </a:p>
          <a:p>
            <a:pPr marL="214313" indent="-214313"/>
            <a:endParaRPr lang="en-US" sz="1650">
              <a:highlight>
                <a:srgbClr val="FFFF00"/>
              </a:highlight>
            </a:endParaRPr>
          </a:p>
          <a:p>
            <a:pPr marL="342900" lvl="1" indent="0">
              <a:buNone/>
            </a:pPr>
            <a:endParaRPr lang="en-US" sz="1350"/>
          </a:p>
          <a:p>
            <a:pPr marL="342900" lvl="1" indent="0">
              <a:buNone/>
            </a:pPr>
            <a:endParaRPr lang="en-US" sz="1350"/>
          </a:p>
          <a:p>
            <a:pPr marL="342900" lvl="1" indent="0">
              <a:buNone/>
            </a:pPr>
            <a:endParaRPr lang="en-US" sz="1350"/>
          </a:p>
          <a:p>
            <a:pPr marL="214313" indent="-214313"/>
            <a:endParaRPr lang="en-US" sz="1650" i="1"/>
          </a:p>
          <a:p>
            <a:pPr marL="557213" lvl="1" indent="-214313">
              <a:buFont typeface="Courier New" panose="020B0604020202020204" pitchFamily="34" charset="0"/>
              <a:buChar char="o"/>
            </a:pPr>
            <a:endParaRPr lang="en-US" sz="1350"/>
          </a:p>
          <a:p>
            <a:pPr marL="0" indent="0">
              <a:buNone/>
            </a:pPr>
            <a:endParaRPr lang="en-US" sz="1200" i="1"/>
          </a:p>
          <a:p>
            <a:pPr marL="0" indent="0">
              <a:buNone/>
            </a:pPr>
            <a:endParaRPr lang="en-US" sz="1200" i="1"/>
          </a:p>
          <a:p>
            <a:pPr marL="0" indent="0">
              <a:buNone/>
            </a:pPr>
            <a:endParaRPr lang="en-US" sz="1200" i="1"/>
          </a:p>
        </p:txBody>
      </p:sp>
    </p:spTree>
    <p:extLst>
      <p:ext uri="{BB962C8B-B14F-4D97-AF65-F5344CB8AC3E}">
        <p14:creationId xmlns:p14="http://schemas.microsoft.com/office/powerpoint/2010/main" val="10652714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0AD09-644E-0FBF-57E0-8B83264998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DE73DC-1FF4-D930-7F84-B30077363F8A}"/>
              </a:ext>
            </a:extLst>
          </p:cNvPr>
          <p:cNvSpPr>
            <a:spLocks noGrp="1"/>
          </p:cNvSpPr>
          <p:nvPr>
            <p:ph type="title"/>
          </p:nvPr>
        </p:nvSpPr>
        <p:spPr/>
        <p:txBody>
          <a:bodyPr/>
          <a:lstStyle/>
          <a:p>
            <a:r>
              <a:rPr lang="en-US" b="1" dirty="0"/>
              <a:t>Camper Behavioral Issues</a:t>
            </a:r>
          </a:p>
        </p:txBody>
      </p:sp>
      <p:sp>
        <p:nvSpPr>
          <p:cNvPr id="3" name="Content Placeholder 2">
            <a:extLst>
              <a:ext uri="{FF2B5EF4-FFF2-40B4-BE49-F238E27FC236}">
                <a16:creationId xmlns:a16="http://schemas.microsoft.com/office/drawing/2014/main" id="{2C634628-5E9D-9A0A-BE2F-1355BF1F9771}"/>
              </a:ext>
            </a:extLst>
          </p:cNvPr>
          <p:cNvSpPr>
            <a:spLocks noGrp="1"/>
          </p:cNvSpPr>
          <p:nvPr>
            <p:ph idx="1"/>
          </p:nvPr>
        </p:nvSpPr>
        <p:spPr/>
        <p:txBody>
          <a:bodyPr vert="horz" lIns="68580" tIns="34290" rIns="68580" bIns="34290" rtlCol="0" anchor="t">
            <a:normAutofit lnSpcReduction="10000"/>
          </a:bodyPr>
          <a:lstStyle/>
          <a:p>
            <a:pPr marL="214313" indent="-214313"/>
            <a:r>
              <a:rPr lang="en-US" sz="1650" b="1" dirty="0"/>
              <a:t>When dealing with camper behavior adhere to the following guidelines:</a:t>
            </a:r>
          </a:p>
          <a:p>
            <a:pPr marL="557213" lvl="1" indent="-214313">
              <a:buFont typeface="Courier New" panose="020B0604020202020204" pitchFamily="34" charset="0"/>
              <a:buChar char="o"/>
            </a:pPr>
            <a:r>
              <a:rPr lang="en-US" sz="1350" dirty="0"/>
              <a:t>Be fair</a:t>
            </a:r>
          </a:p>
          <a:p>
            <a:pPr marL="557213" lvl="1" indent="-214313">
              <a:buFont typeface="Courier New" panose="020B0604020202020204" pitchFamily="34" charset="0"/>
              <a:buChar char="o"/>
            </a:pPr>
            <a:r>
              <a:rPr lang="en-US" sz="1350" dirty="0"/>
              <a:t>Give a verbal waning</a:t>
            </a:r>
          </a:p>
          <a:p>
            <a:pPr marL="557213" lvl="1" indent="-214313">
              <a:buFont typeface="Courier New" panose="020B0604020202020204" pitchFamily="34" charset="0"/>
              <a:buChar char="o"/>
            </a:pPr>
            <a:r>
              <a:rPr lang="en-US" sz="1350" dirty="0"/>
              <a:t>Do not admonish the whole group</a:t>
            </a:r>
          </a:p>
          <a:p>
            <a:pPr marL="557213" lvl="1" indent="-214313">
              <a:buFont typeface="Courier New" panose="020B0604020202020204" pitchFamily="34" charset="0"/>
              <a:buChar char="o"/>
            </a:pPr>
            <a:r>
              <a:rPr lang="en-US" sz="1350" dirty="0"/>
              <a:t>Mediate the conflict between campers</a:t>
            </a:r>
          </a:p>
          <a:p>
            <a:pPr marL="557213" lvl="1" indent="-214313">
              <a:buFont typeface="Courier New" panose="020B0604020202020204" pitchFamily="34" charset="0"/>
              <a:buChar char="o"/>
            </a:pPr>
            <a:r>
              <a:rPr lang="en-US" sz="1350" dirty="0"/>
              <a:t>Be aware of boundaries and prohibited methods of discipline</a:t>
            </a:r>
          </a:p>
          <a:p>
            <a:pPr marL="557213" lvl="1" indent="-214313">
              <a:buFont typeface="Courier New" panose="020B0604020202020204" pitchFamily="34" charset="0"/>
              <a:buChar char="o"/>
            </a:pPr>
            <a:r>
              <a:rPr lang="en-US" sz="1350" dirty="0"/>
              <a:t>Always be present</a:t>
            </a:r>
          </a:p>
          <a:p>
            <a:pPr marL="557213" lvl="1" indent="-214313">
              <a:buFont typeface="Courier New" panose="020B0604020202020204" pitchFamily="34" charset="0"/>
              <a:buChar char="o"/>
            </a:pPr>
            <a:r>
              <a:rPr lang="en-US" sz="1350" dirty="0"/>
              <a:t>Positive reinforcement</a:t>
            </a:r>
          </a:p>
          <a:p>
            <a:pPr marL="557213" lvl="1" indent="-214313">
              <a:buFont typeface="Courier New" panose="020B0604020202020204" pitchFamily="34" charset="0"/>
              <a:buChar char="o"/>
            </a:pPr>
            <a:endParaRPr lang="en-US" sz="1350" dirty="0"/>
          </a:p>
          <a:p>
            <a:pPr marL="385763" lvl="1" indent="0">
              <a:buNone/>
            </a:pPr>
            <a:r>
              <a:rPr lang="en-US" sz="1350" dirty="0"/>
              <a:t>  </a:t>
            </a:r>
            <a:endParaRPr lang="en-US"/>
          </a:p>
          <a:p>
            <a:pPr marL="214313" indent="-214313"/>
            <a:endParaRPr lang="en-US" sz="1650" dirty="0"/>
          </a:p>
          <a:p>
            <a:pPr marL="385763" lvl="1" indent="0">
              <a:buNone/>
            </a:pPr>
            <a:r>
              <a:rPr lang="en-US" sz="1350" dirty="0"/>
              <a:t>  </a:t>
            </a:r>
          </a:p>
          <a:p>
            <a:pPr marL="557213" lvl="1">
              <a:buFont typeface="Courier New" panose="020B0604020202020204" pitchFamily="34" charset="0"/>
              <a:buChar char="o"/>
            </a:pPr>
            <a:endParaRPr lang="en-US" sz="1350" dirty="0"/>
          </a:p>
          <a:p>
            <a:pPr marL="0" indent="0">
              <a:buNone/>
            </a:pPr>
            <a:endParaRPr lang="en-US" sz="1650" b="1"/>
          </a:p>
          <a:p>
            <a:pPr marL="214313" indent="-214313"/>
            <a:endParaRPr lang="en-US" sz="1650"/>
          </a:p>
          <a:p>
            <a:pPr marL="214313" indent="-214313"/>
            <a:endParaRPr lang="en-US" sz="1650"/>
          </a:p>
          <a:p>
            <a:pPr marL="214313" indent="-214313"/>
            <a:endParaRPr lang="en-US" sz="1650">
              <a:highlight>
                <a:srgbClr val="FFFF00"/>
              </a:highlight>
            </a:endParaRPr>
          </a:p>
          <a:p>
            <a:pPr marL="342900" lvl="1" indent="0">
              <a:buNone/>
            </a:pPr>
            <a:endParaRPr lang="en-US" sz="1350"/>
          </a:p>
          <a:p>
            <a:pPr marL="342900" lvl="1" indent="0">
              <a:buNone/>
            </a:pPr>
            <a:endParaRPr lang="en-US" sz="1350"/>
          </a:p>
          <a:p>
            <a:pPr marL="342900" lvl="1" indent="0">
              <a:buNone/>
            </a:pPr>
            <a:endParaRPr lang="en-US" sz="1350"/>
          </a:p>
          <a:p>
            <a:pPr marL="214313" indent="-214313"/>
            <a:endParaRPr lang="en-US" sz="1650" i="1"/>
          </a:p>
          <a:p>
            <a:pPr marL="557213" lvl="1" indent="-214313">
              <a:buFont typeface="Courier New" panose="020B0604020202020204" pitchFamily="34" charset="0"/>
              <a:buChar char="o"/>
            </a:pPr>
            <a:endParaRPr lang="en-US" sz="1350"/>
          </a:p>
          <a:p>
            <a:pPr marL="0" indent="0">
              <a:buNone/>
            </a:pPr>
            <a:endParaRPr lang="en-US" sz="1200" i="1"/>
          </a:p>
          <a:p>
            <a:pPr marL="0" indent="0">
              <a:buNone/>
            </a:pPr>
            <a:endParaRPr lang="en-US" sz="1200" i="1"/>
          </a:p>
          <a:p>
            <a:pPr marL="0" indent="0">
              <a:buNone/>
            </a:pPr>
            <a:endParaRPr lang="en-US" sz="1200" i="1"/>
          </a:p>
        </p:txBody>
      </p:sp>
    </p:spTree>
    <p:extLst>
      <p:ext uri="{BB962C8B-B14F-4D97-AF65-F5344CB8AC3E}">
        <p14:creationId xmlns:p14="http://schemas.microsoft.com/office/powerpoint/2010/main" val="19725482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7A217D-D475-0280-B30A-3007E28EB6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0EF995-A228-34AF-CF2E-B4BEC99C1B7D}"/>
              </a:ext>
            </a:extLst>
          </p:cNvPr>
          <p:cNvSpPr>
            <a:spLocks noGrp="1"/>
          </p:cNvSpPr>
          <p:nvPr>
            <p:ph type="title"/>
          </p:nvPr>
        </p:nvSpPr>
        <p:spPr>
          <a:xfrm>
            <a:off x="457200" y="514350"/>
            <a:ext cx="8229600" cy="857250"/>
          </a:xfrm>
        </p:spPr>
        <p:txBody>
          <a:bodyPr/>
          <a:lstStyle/>
          <a:p>
            <a:r>
              <a:rPr lang="en-US" b="1" dirty="0"/>
              <a:t>Bullying</a:t>
            </a:r>
          </a:p>
        </p:txBody>
      </p:sp>
      <p:sp>
        <p:nvSpPr>
          <p:cNvPr id="3" name="Content Placeholder 2">
            <a:extLst>
              <a:ext uri="{FF2B5EF4-FFF2-40B4-BE49-F238E27FC236}">
                <a16:creationId xmlns:a16="http://schemas.microsoft.com/office/drawing/2014/main" id="{22040A8E-430A-10C1-A0C5-19282CE40AD0}"/>
              </a:ext>
            </a:extLst>
          </p:cNvPr>
          <p:cNvSpPr>
            <a:spLocks noGrp="1"/>
          </p:cNvSpPr>
          <p:nvPr>
            <p:ph sz="half" idx="1"/>
          </p:nvPr>
        </p:nvSpPr>
        <p:spPr>
          <a:xfrm>
            <a:off x="76200" y="1617409"/>
            <a:ext cx="4038600" cy="3108722"/>
          </a:xfrm>
        </p:spPr>
        <p:txBody>
          <a:bodyPr vert="horz" lIns="68580" tIns="34290" rIns="68580" bIns="34290" rtlCol="0" anchor="t">
            <a:normAutofit/>
          </a:bodyPr>
          <a:lstStyle/>
          <a:p>
            <a:pPr marL="214313" indent="-214313"/>
            <a:r>
              <a:rPr lang="en-US" sz="1650" b="1" dirty="0"/>
              <a:t>Designated individuals should reiterate the following to campers:</a:t>
            </a:r>
          </a:p>
          <a:p>
            <a:pPr marL="557213" lvl="1" indent="-214313">
              <a:buFont typeface="Courier New" panose="020B0604020202020204" pitchFamily="34" charset="0"/>
              <a:buChar char="o"/>
            </a:pPr>
            <a:r>
              <a:rPr lang="en-US" sz="1350" b="1" dirty="0">
                <a:highlight>
                  <a:srgbClr val="FFFF00"/>
                </a:highlight>
              </a:rPr>
              <a:t>Bullying is not acceptable and will not be tolerated</a:t>
            </a:r>
            <a:endParaRPr lang="en-US" dirty="0"/>
          </a:p>
          <a:p>
            <a:pPr marL="557213" lvl="1" indent="-214313">
              <a:buFont typeface="Courier New" panose="020B0604020202020204" pitchFamily="34" charset="0"/>
              <a:buChar char="o"/>
            </a:pPr>
            <a:r>
              <a:rPr lang="en-US" sz="1350" dirty="0"/>
              <a:t>Ask a designated individual or camp director for help if a bully bothers you</a:t>
            </a:r>
          </a:p>
          <a:p>
            <a:pPr marL="557213" lvl="1" indent="-214313">
              <a:buFont typeface="Courier New" panose="020B0604020202020204" pitchFamily="34" charset="0"/>
              <a:buChar char="o"/>
            </a:pPr>
            <a:r>
              <a:rPr lang="en-US" sz="1350" dirty="0"/>
              <a:t>Report bullying when you see and hear about it. Telling is not tattling.</a:t>
            </a:r>
          </a:p>
          <a:p>
            <a:pPr marL="557213" lvl="1" indent="-214313">
              <a:buFont typeface="Courier New" panose="020B0604020202020204" pitchFamily="34" charset="0"/>
              <a:buChar char="o"/>
            </a:pPr>
            <a:endParaRPr lang="en-US" sz="1350" dirty="0"/>
          </a:p>
          <a:p>
            <a:pPr marL="385763" lvl="1" indent="0">
              <a:buNone/>
            </a:pPr>
            <a:r>
              <a:rPr lang="en-US" sz="1350" dirty="0"/>
              <a:t>  </a:t>
            </a:r>
            <a:endParaRPr lang="en-US" dirty="0"/>
          </a:p>
          <a:p>
            <a:pPr marL="214313" indent="-214313"/>
            <a:endParaRPr lang="en-US" sz="1650" dirty="0"/>
          </a:p>
          <a:p>
            <a:pPr marL="385763" lvl="1" indent="0">
              <a:buNone/>
            </a:pPr>
            <a:r>
              <a:rPr lang="en-US" sz="1350" dirty="0"/>
              <a:t>  </a:t>
            </a:r>
          </a:p>
          <a:p>
            <a:pPr marL="557213" lvl="1">
              <a:buFont typeface="Courier New" panose="020B0604020202020204" pitchFamily="34" charset="0"/>
              <a:buChar char="o"/>
            </a:pPr>
            <a:endParaRPr lang="en-US" sz="1350" dirty="0"/>
          </a:p>
          <a:p>
            <a:pPr marL="0" indent="0">
              <a:buNone/>
            </a:pPr>
            <a:endParaRPr lang="en-US" sz="1650" b="1" dirty="0"/>
          </a:p>
          <a:p>
            <a:pPr marL="214313" indent="-214313"/>
            <a:endParaRPr lang="en-US" sz="1650" dirty="0"/>
          </a:p>
          <a:p>
            <a:pPr marL="214313" indent="-214313"/>
            <a:endParaRPr lang="en-US" sz="1650" dirty="0"/>
          </a:p>
          <a:p>
            <a:pPr marL="214313" indent="-214313"/>
            <a:endParaRPr lang="en-US" sz="1650" dirty="0">
              <a:highlight>
                <a:srgbClr val="FFFF00"/>
              </a:highlight>
            </a:endParaRPr>
          </a:p>
          <a:p>
            <a:pPr marL="342900" lvl="1" indent="0">
              <a:buNone/>
            </a:pPr>
            <a:endParaRPr lang="en-US" sz="1350" dirty="0"/>
          </a:p>
          <a:p>
            <a:pPr marL="342900" lvl="1" indent="0">
              <a:buNone/>
            </a:pPr>
            <a:endParaRPr lang="en-US" sz="1350" dirty="0"/>
          </a:p>
          <a:p>
            <a:pPr marL="342900" lvl="1" indent="0">
              <a:buNone/>
            </a:pPr>
            <a:endParaRPr lang="en-US" sz="1350" dirty="0"/>
          </a:p>
          <a:p>
            <a:pPr marL="214313" indent="-214313"/>
            <a:endParaRPr lang="en-US" sz="1650" i="1" dirty="0"/>
          </a:p>
          <a:p>
            <a:pPr marL="557213" lvl="1" indent="-214313">
              <a:buFont typeface="Courier New" panose="020B0604020202020204" pitchFamily="34" charset="0"/>
              <a:buChar char="o"/>
            </a:pPr>
            <a:endParaRPr lang="en-US" sz="1350" dirty="0"/>
          </a:p>
          <a:p>
            <a:pPr marL="0" indent="0">
              <a:buNone/>
            </a:pPr>
            <a:endParaRPr lang="en-US" sz="1200" i="1" dirty="0"/>
          </a:p>
          <a:p>
            <a:pPr marL="0" indent="0">
              <a:buNone/>
            </a:pPr>
            <a:endParaRPr lang="en-US" sz="1200" i="1" dirty="0"/>
          </a:p>
          <a:p>
            <a:pPr marL="0" indent="0">
              <a:buNone/>
            </a:pPr>
            <a:endParaRPr lang="en-US" sz="1200" i="1" dirty="0"/>
          </a:p>
        </p:txBody>
      </p:sp>
      <p:pic>
        <p:nvPicPr>
          <p:cNvPr id="4" name="Picture 3">
            <a:extLst>
              <a:ext uri="{FF2B5EF4-FFF2-40B4-BE49-F238E27FC236}">
                <a16:creationId xmlns:a16="http://schemas.microsoft.com/office/drawing/2014/main" id="{59532273-4CD6-9FC6-5C9D-349076852301}"/>
              </a:ext>
            </a:extLst>
          </p:cNvPr>
          <p:cNvPicPr>
            <a:picLocks noChangeAspect="1"/>
          </p:cNvPicPr>
          <p:nvPr/>
        </p:nvPicPr>
        <p:blipFill>
          <a:blip r:embed="rId2"/>
          <a:stretch>
            <a:fillRect/>
          </a:stretch>
        </p:blipFill>
        <p:spPr>
          <a:xfrm>
            <a:off x="3962400" y="1786785"/>
            <a:ext cx="4971667" cy="2016033"/>
          </a:xfrm>
          <a:prstGeom prst="rect">
            <a:avLst/>
          </a:prstGeom>
        </p:spPr>
      </p:pic>
    </p:spTree>
    <p:extLst>
      <p:ext uri="{BB962C8B-B14F-4D97-AF65-F5344CB8AC3E}">
        <p14:creationId xmlns:p14="http://schemas.microsoft.com/office/powerpoint/2010/main" val="33923284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4EB33F-A271-DCB5-10BF-A35D56DEDA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D6BCC2-3E31-7B57-33FC-3E17B64171FF}"/>
              </a:ext>
            </a:extLst>
          </p:cNvPr>
          <p:cNvSpPr>
            <a:spLocks noGrp="1"/>
          </p:cNvSpPr>
          <p:nvPr>
            <p:ph type="title"/>
          </p:nvPr>
        </p:nvSpPr>
        <p:spPr>
          <a:xfrm>
            <a:off x="457200" y="546354"/>
            <a:ext cx="8229600" cy="857250"/>
          </a:xfrm>
        </p:spPr>
        <p:txBody>
          <a:bodyPr/>
          <a:lstStyle/>
          <a:p>
            <a:r>
              <a:rPr lang="en-US" b="1" dirty="0"/>
              <a:t>Peer-to-Peer Abuse Signs</a:t>
            </a:r>
          </a:p>
        </p:txBody>
      </p:sp>
      <p:sp>
        <p:nvSpPr>
          <p:cNvPr id="3" name="Content Placeholder 2">
            <a:extLst>
              <a:ext uri="{FF2B5EF4-FFF2-40B4-BE49-F238E27FC236}">
                <a16:creationId xmlns:a16="http://schemas.microsoft.com/office/drawing/2014/main" id="{952ECE5B-CEF4-A2C2-914B-92D1B8EC70AB}"/>
              </a:ext>
            </a:extLst>
          </p:cNvPr>
          <p:cNvSpPr>
            <a:spLocks noGrp="1"/>
          </p:cNvSpPr>
          <p:nvPr>
            <p:ph idx="1"/>
          </p:nvPr>
        </p:nvSpPr>
        <p:spPr>
          <a:xfrm>
            <a:off x="533400" y="1403604"/>
            <a:ext cx="8229600" cy="2914650"/>
          </a:xfrm>
        </p:spPr>
        <p:txBody>
          <a:bodyPr vert="horz" lIns="68580" tIns="34290" rIns="68580" bIns="34290" rtlCol="0" anchor="t">
            <a:normAutofit/>
          </a:bodyPr>
          <a:lstStyle/>
          <a:p>
            <a:pPr marL="214313" indent="-214313"/>
            <a:r>
              <a:rPr lang="en-US" sz="1650" dirty="0"/>
              <a:t>Peer-to-peer abuse occurs when a child or youth (minor) is abused by another child/ren/youth (minor). The victim and the perpetrator can be of the same sex, different sex, same age, or differing ages.</a:t>
            </a:r>
          </a:p>
          <a:p>
            <a:pPr marL="385763" lvl="1" indent="0">
              <a:buNone/>
            </a:pPr>
            <a:r>
              <a:rPr lang="en-US" sz="1350" dirty="0"/>
              <a:t>  </a:t>
            </a:r>
            <a:endParaRPr lang="en-US" dirty="0"/>
          </a:p>
          <a:p>
            <a:pPr marL="214313" indent="-214313"/>
            <a:endParaRPr lang="en-US" sz="1650" dirty="0"/>
          </a:p>
          <a:p>
            <a:pPr marL="385763" lvl="1" indent="0">
              <a:buNone/>
            </a:pPr>
            <a:r>
              <a:rPr lang="en-US" sz="1350" dirty="0"/>
              <a:t>  </a:t>
            </a:r>
          </a:p>
          <a:p>
            <a:pPr marL="557213" lvl="1">
              <a:buFont typeface="Courier New" panose="020B0604020202020204" pitchFamily="34" charset="0"/>
              <a:buChar char="o"/>
            </a:pPr>
            <a:endParaRPr lang="en-US" sz="1350" dirty="0"/>
          </a:p>
          <a:p>
            <a:pPr marL="0" indent="0">
              <a:buNone/>
            </a:pPr>
            <a:endParaRPr lang="en-US" sz="1650" b="1" dirty="0"/>
          </a:p>
          <a:p>
            <a:pPr marL="214313" indent="-214313"/>
            <a:endParaRPr lang="en-US" sz="1650" dirty="0"/>
          </a:p>
          <a:p>
            <a:pPr marL="214313" indent="-214313"/>
            <a:endParaRPr lang="en-US" sz="1650" dirty="0"/>
          </a:p>
          <a:p>
            <a:pPr marL="214313" indent="-214313"/>
            <a:endParaRPr lang="en-US" sz="1650" dirty="0">
              <a:highlight>
                <a:srgbClr val="FFFF00"/>
              </a:highlight>
            </a:endParaRPr>
          </a:p>
          <a:p>
            <a:pPr marL="342900" lvl="1" indent="0">
              <a:buNone/>
            </a:pPr>
            <a:endParaRPr lang="en-US" sz="1350" dirty="0"/>
          </a:p>
          <a:p>
            <a:pPr marL="342900" lvl="1" indent="0">
              <a:buNone/>
            </a:pPr>
            <a:endParaRPr lang="en-US" sz="1350" dirty="0"/>
          </a:p>
          <a:p>
            <a:pPr marL="342900" lvl="1" indent="0">
              <a:buNone/>
            </a:pPr>
            <a:endParaRPr lang="en-US" sz="1350" dirty="0"/>
          </a:p>
          <a:p>
            <a:pPr marL="214313" indent="-214313"/>
            <a:endParaRPr lang="en-US" sz="1650" i="1" dirty="0"/>
          </a:p>
          <a:p>
            <a:pPr marL="557213" lvl="1" indent="-214313">
              <a:buFont typeface="Courier New" panose="020B0604020202020204" pitchFamily="34" charset="0"/>
              <a:buChar char="o"/>
            </a:pPr>
            <a:endParaRPr lang="en-US" sz="1350" dirty="0"/>
          </a:p>
          <a:p>
            <a:pPr marL="0" indent="0">
              <a:buNone/>
            </a:pPr>
            <a:endParaRPr lang="en-US" sz="1200" i="1" dirty="0"/>
          </a:p>
          <a:p>
            <a:pPr marL="0" indent="0">
              <a:buNone/>
            </a:pPr>
            <a:endParaRPr lang="en-US" sz="1200" i="1" dirty="0"/>
          </a:p>
          <a:p>
            <a:pPr marL="0" indent="0">
              <a:buNone/>
            </a:pPr>
            <a:endParaRPr lang="en-US" sz="1200" i="1" dirty="0"/>
          </a:p>
        </p:txBody>
      </p:sp>
      <p:pic>
        <p:nvPicPr>
          <p:cNvPr id="5" name="Picture 4" descr="A comparison of signs and symbols&#10;&#10;AI-generated content may be incorrect.">
            <a:extLst>
              <a:ext uri="{FF2B5EF4-FFF2-40B4-BE49-F238E27FC236}">
                <a16:creationId xmlns:a16="http://schemas.microsoft.com/office/drawing/2014/main" id="{761603D7-50FB-41E5-12B0-AC8371811180}"/>
              </a:ext>
            </a:extLst>
          </p:cNvPr>
          <p:cNvPicPr>
            <a:picLocks noChangeAspect="1"/>
          </p:cNvPicPr>
          <p:nvPr/>
        </p:nvPicPr>
        <p:blipFill>
          <a:blip r:embed="rId2"/>
          <a:stretch>
            <a:fillRect/>
          </a:stretch>
        </p:blipFill>
        <p:spPr>
          <a:xfrm>
            <a:off x="1510823" y="2343150"/>
            <a:ext cx="6122354" cy="2374675"/>
          </a:xfrm>
          <a:prstGeom prst="rect">
            <a:avLst/>
          </a:prstGeom>
        </p:spPr>
      </p:pic>
    </p:spTree>
    <p:extLst>
      <p:ext uri="{BB962C8B-B14F-4D97-AF65-F5344CB8AC3E}">
        <p14:creationId xmlns:p14="http://schemas.microsoft.com/office/powerpoint/2010/main" val="35017305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D304B3-F90E-9764-5A5E-3627BC9CFA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651DA1-78E7-0667-3C78-F5EABC736C40}"/>
              </a:ext>
            </a:extLst>
          </p:cNvPr>
          <p:cNvSpPr>
            <a:spLocks noGrp="1"/>
          </p:cNvSpPr>
          <p:nvPr>
            <p:ph type="title"/>
          </p:nvPr>
        </p:nvSpPr>
        <p:spPr/>
        <p:txBody>
          <a:bodyPr>
            <a:normAutofit fontScale="90000"/>
          </a:bodyPr>
          <a:lstStyle/>
          <a:p>
            <a:r>
              <a:rPr lang="en-US" b="1" dirty="0"/>
              <a:t>Peer-to-Peer Abuse Prevention Guidelines</a:t>
            </a:r>
          </a:p>
        </p:txBody>
      </p:sp>
      <p:sp>
        <p:nvSpPr>
          <p:cNvPr id="3" name="Content Placeholder 2">
            <a:extLst>
              <a:ext uri="{FF2B5EF4-FFF2-40B4-BE49-F238E27FC236}">
                <a16:creationId xmlns:a16="http://schemas.microsoft.com/office/drawing/2014/main" id="{B6694651-DA8B-FC1B-AFF2-2306633D7F1C}"/>
              </a:ext>
            </a:extLst>
          </p:cNvPr>
          <p:cNvSpPr>
            <a:spLocks noGrp="1"/>
          </p:cNvSpPr>
          <p:nvPr>
            <p:ph idx="1"/>
          </p:nvPr>
        </p:nvSpPr>
        <p:spPr/>
        <p:txBody>
          <a:bodyPr vert="horz" lIns="68580" tIns="34290" rIns="68580" bIns="34290" rtlCol="0" anchor="t">
            <a:normAutofit/>
          </a:bodyPr>
          <a:lstStyle/>
          <a:p>
            <a:pPr marL="214313" indent="-214313"/>
            <a:r>
              <a:rPr lang="en-US" sz="1650" dirty="0"/>
              <a:t>Remember that your role is supervision and not merely participating in activity for fun</a:t>
            </a:r>
          </a:p>
          <a:p>
            <a:pPr marL="214313" indent="-214313"/>
            <a:r>
              <a:rPr lang="en-US" sz="1650" dirty="0"/>
              <a:t>Make sure that the ratio of staff to campers does not drop below the YPP ratio requirement even when someone should be called away or need to leave the site.</a:t>
            </a:r>
          </a:p>
          <a:p>
            <a:pPr marL="214313" indent="-214313"/>
            <a:r>
              <a:rPr lang="en-US" sz="1650" dirty="0"/>
              <a:t>Position yourself in the best spot to supervise campers. You should be able to visually observe the campers and be able to listen to any verbal comments.</a:t>
            </a:r>
          </a:p>
          <a:p>
            <a:pPr marL="385763" lvl="1" indent="0">
              <a:buNone/>
            </a:pPr>
            <a:r>
              <a:rPr lang="en-US" sz="1350" dirty="0"/>
              <a:t>  </a:t>
            </a:r>
            <a:endParaRPr lang="en-US"/>
          </a:p>
          <a:p>
            <a:pPr marL="214313" indent="-214313"/>
            <a:endParaRPr lang="en-US" sz="1650" dirty="0"/>
          </a:p>
          <a:p>
            <a:pPr marL="385763" lvl="1" indent="0">
              <a:buNone/>
            </a:pPr>
            <a:r>
              <a:rPr lang="en-US" sz="1350" dirty="0"/>
              <a:t>  </a:t>
            </a:r>
          </a:p>
          <a:p>
            <a:pPr marL="557213" lvl="1">
              <a:buFont typeface="Courier New" panose="020B0604020202020204" pitchFamily="34" charset="0"/>
              <a:buChar char="o"/>
            </a:pPr>
            <a:endParaRPr lang="en-US" sz="1350" dirty="0"/>
          </a:p>
          <a:p>
            <a:pPr marL="0" indent="0">
              <a:buNone/>
            </a:pPr>
            <a:endParaRPr lang="en-US" sz="1650" b="1"/>
          </a:p>
          <a:p>
            <a:pPr marL="214313" indent="-214313"/>
            <a:endParaRPr lang="en-US" sz="1650"/>
          </a:p>
          <a:p>
            <a:pPr marL="214313" indent="-214313"/>
            <a:endParaRPr lang="en-US" sz="1650"/>
          </a:p>
          <a:p>
            <a:pPr marL="214313" indent="-214313"/>
            <a:endParaRPr lang="en-US" sz="1650">
              <a:highlight>
                <a:srgbClr val="FFFF00"/>
              </a:highlight>
            </a:endParaRPr>
          </a:p>
          <a:p>
            <a:pPr marL="342900" lvl="1" indent="0">
              <a:buNone/>
            </a:pPr>
            <a:endParaRPr lang="en-US" sz="1350"/>
          </a:p>
          <a:p>
            <a:pPr marL="342900" lvl="1" indent="0">
              <a:buNone/>
            </a:pPr>
            <a:endParaRPr lang="en-US" sz="1350"/>
          </a:p>
          <a:p>
            <a:pPr marL="342900" lvl="1" indent="0">
              <a:buNone/>
            </a:pPr>
            <a:endParaRPr lang="en-US" sz="1350"/>
          </a:p>
          <a:p>
            <a:pPr marL="214313" indent="-214313"/>
            <a:endParaRPr lang="en-US" sz="1650" i="1"/>
          </a:p>
          <a:p>
            <a:pPr marL="557213" lvl="1" indent="-214313">
              <a:buFont typeface="Courier New" panose="020B0604020202020204" pitchFamily="34" charset="0"/>
              <a:buChar char="o"/>
            </a:pPr>
            <a:endParaRPr lang="en-US" sz="1350"/>
          </a:p>
          <a:p>
            <a:pPr marL="0" indent="0">
              <a:buNone/>
            </a:pPr>
            <a:endParaRPr lang="en-US" sz="1200" i="1"/>
          </a:p>
          <a:p>
            <a:pPr marL="0" indent="0">
              <a:buNone/>
            </a:pPr>
            <a:endParaRPr lang="en-US" sz="1200" i="1"/>
          </a:p>
          <a:p>
            <a:pPr marL="0" indent="0">
              <a:buNone/>
            </a:pPr>
            <a:endParaRPr lang="en-US" sz="1200" i="1"/>
          </a:p>
        </p:txBody>
      </p:sp>
    </p:spTree>
    <p:extLst>
      <p:ext uri="{BB962C8B-B14F-4D97-AF65-F5344CB8AC3E}">
        <p14:creationId xmlns:p14="http://schemas.microsoft.com/office/powerpoint/2010/main" val="8267930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42E3DC-B862-88CA-BDC6-1D101CB94A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569D5F-A006-53BC-B069-32AC1748B3E4}"/>
              </a:ext>
            </a:extLst>
          </p:cNvPr>
          <p:cNvSpPr>
            <a:spLocks noGrp="1"/>
          </p:cNvSpPr>
          <p:nvPr>
            <p:ph type="ctrTitle"/>
          </p:nvPr>
        </p:nvSpPr>
        <p:spPr>
          <a:xfrm>
            <a:off x="1143000" y="2154594"/>
            <a:ext cx="6858000" cy="834313"/>
          </a:xfrm>
        </p:spPr>
        <p:txBody>
          <a:bodyPr>
            <a:normAutofit fontScale="90000"/>
          </a:bodyPr>
          <a:lstStyle/>
          <a:p>
            <a:r>
              <a:rPr lang="en-US" sz="5025" b="1" dirty="0"/>
              <a:t>Medication Policy</a:t>
            </a:r>
            <a:br>
              <a:rPr lang="en-US" dirty="0"/>
            </a:br>
            <a:endParaRPr lang="en-US" dirty="0"/>
          </a:p>
        </p:txBody>
      </p:sp>
    </p:spTree>
    <p:extLst>
      <p:ext uri="{BB962C8B-B14F-4D97-AF65-F5344CB8AC3E}">
        <p14:creationId xmlns:p14="http://schemas.microsoft.com/office/powerpoint/2010/main" val="2991936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1E320-0E27-97E3-30D1-695E6524FC0D}"/>
              </a:ext>
            </a:extLst>
          </p:cNvPr>
          <p:cNvSpPr>
            <a:spLocks noGrp="1"/>
          </p:cNvSpPr>
          <p:nvPr>
            <p:ph type="title"/>
          </p:nvPr>
        </p:nvSpPr>
        <p:spPr/>
        <p:txBody>
          <a:bodyPr/>
          <a:lstStyle/>
          <a:p>
            <a:r>
              <a:rPr lang="en-US" b="1" dirty="0"/>
              <a:t>Program Goals</a:t>
            </a:r>
          </a:p>
        </p:txBody>
      </p:sp>
      <p:sp>
        <p:nvSpPr>
          <p:cNvPr id="3" name="Content Placeholder 2">
            <a:extLst>
              <a:ext uri="{FF2B5EF4-FFF2-40B4-BE49-F238E27FC236}">
                <a16:creationId xmlns:a16="http://schemas.microsoft.com/office/drawing/2014/main" id="{19DF2B97-8805-66C7-43B3-DD4ADC6417D1}"/>
              </a:ext>
            </a:extLst>
          </p:cNvPr>
          <p:cNvSpPr>
            <a:spLocks noGrp="1"/>
          </p:cNvSpPr>
          <p:nvPr>
            <p:ph idx="1"/>
          </p:nvPr>
        </p:nvSpPr>
        <p:spPr/>
        <p:txBody>
          <a:bodyPr vert="horz" lIns="68580" tIns="34290" rIns="68580" bIns="34290" rtlCol="0" anchor="t">
            <a:normAutofit/>
          </a:bodyPr>
          <a:lstStyle/>
          <a:p>
            <a:pPr fontAlgn="base"/>
            <a:r>
              <a:rPr lang="en-US" sz="1800" i="1" dirty="0"/>
              <a:t>Consider the purpose of your program and what campers will take away from their experience (remove this line)</a:t>
            </a:r>
            <a:r>
              <a:rPr lang="en-US" sz="1800" dirty="0"/>
              <a:t>​</a:t>
            </a:r>
          </a:p>
          <a:p>
            <a:pPr fontAlgn="base"/>
            <a:r>
              <a:rPr lang="en-US" sz="1800" dirty="0"/>
              <a:t>Purpose of the Program: </a:t>
            </a:r>
            <a:r>
              <a:rPr lang="en-US" sz="1800" i="1" dirty="0"/>
              <a:t>Input the purpose of the program here.</a:t>
            </a:r>
            <a:r>
              <a:rPr lang="en-US" sz="1800" dirty="0"/>
              <a:t>​</a:t>
            </a:r>
          </a:p>
          <a:p>
            <a:pPr fontAlgn="base"/>
            <a:r>
              <a:rPr lang="en-US" sz="1800" dirty="0"/>
              <a:t>Expected Learning Outcomes: Campers at [insert program name] can expect to [insert learning outcomes].​</a:t>
            </a:r>
          </a:p>
          <a:p>
            <a:pPr fontAlgn="base"/>
            <a:r>
              <a:rPr lang="en-US" sz="1800" dirty="0"/>
              <a:t>Key Camp Contacts and Phone Numbers:​</a:t>
            </a:r>
          </a:p>
          <a:p>
            <a:pPr fontAlgn="base"/>
            <a:r>
              <a:rPr lang="en-US" sz="1800" dirty="0"/>
              <a:t>[Insert important contact information here]​</a:t>
            </a:r>
          </a:p>
          <a:p>
            <a:pPr marL="0" indent="0">
              <a:buNone/>
            </a:pPr>
            <a:endParaRPr lang="en-US" sz="1800" i="1" dirty="0"/>
          </a:p>
          <a:p>
            <a:pPr marL="0" indent="0">
              <a:buNone/>
            </a:pPr>
            <a:endParaRPr lang="en-US" sz="1800" i="1" dirty="0"/>
          </a:p>
        </p:txBody>
      </p:sp>
    </p:spTree>
    <p:extLst>
      <p:ext uri="{BB962C8B-B14F-4D97-AF65-F5344CB8AC3E}">
        <p14:creationId xmlns:p14="http://schemas.microsoft.com/office/powerpoint/2010/main" val="38099200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730D4C-06D8-2B72-AD75-4681E804A0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9A8F83-9AF2-EB04-E32A-FB48A640E75F}"/>
              </a:ext>
            </a:extLst>
          </p:cNvPr>
          <p:cNvSpPr>
            <a:spLocks noGrp="1"/>
          </p:cNvSpPr>
          <p:nvPr>
            <p:ph type="title"/>
          </p:nvPr>
        </p:nvSpPr>
        <p:spPr/>
        <p:txBody>
          <a:bodyPr/>
          <a:lstStyle/>
          <a:p>
            <a:r>
              <a:rPr lang="en-US" b="1" dirty="0"/>
              <a:t>Medication</a:t>
            </a:r>
            <a:endParaRPr lang="en-US" dirty="0"/>
          </a:p>
        </p:txBody>
      </p:sp>
      <p:sp>
        <p:nvSpPr>
          <p:cNvPr id="3" name="Content Placeholder 2">
            <a:extLst>
              <a:ext uri="{FF2B5EF4-FFF2-40B4-BE49-F238E27FC236}">
                <a16:creationId xmlns:a16="http://schemas.microsoft.com/office/drawing/2014/main" id="{B501C858-CFE6-B110-28C5-DDCD67149B07}"/>
              </a:ext>
            </a:extLst>
          </p:cNvPr>
          <p:cNvSpPr>
            <a:spLocks noGrp="1"/>
          </p:cNvSpPr>
          <p:nvPr>
            <p:ph idx="1"/>
          </p:nvPr>
        </p:nvSpPr>
        <p:spPr/>
        <p:txBody>
          <a:bodyPr vert="horz" lIns="68580" tIns="34290" rIns="68580" bIns="34290" rtlCol="0" anchor="t">
            <a:normAutofit/>
          </a:bodyPr>
          <a:lstStyle/>
          <a:p>
            <a:pPr marL="0" indent="0">
              <a:buNone/>
            </a:pPr>
            <a:r>
              <a:rPr lang="en-US" sz="1650" i="1" dirty="0"/>
              <a:t>Only include if program distributes medication (remove this line)</a:t>
            </a:r>
          </a:p>
          <a:p>
            <a:pPr marL="214313" indent="-214313"/>
            <a:r>
              <a:rPr lang="en-US" sz="1650" dirty="0"/>
              <a:t>Medication policy </a:t>
            </a:r>
          </a:p>
          <a:p>
            <a:pPr marL="557213" lvl="1" indent="-214313">
              <a:buFont typeface="Courier New,monospace" panose="020B0604020202020204" pitchFamily="34" charset="0"/>
              <a:buChar char="o"/>
            </a:pPr>
            <a:r>
              <a:rPr lang="en-US" sz="1350" dirty="0"/>
              <a:t>Prescription and over the counter medication will be given to camp director upon arrival.</a:t>
            </a:r>
          </a:p>
          <a:p>
            <a:pPr marL="557213" lvl="1" indent="-214313">
              <a:buFont typeface="Courier New,monospace" panose="020B0604020202020204" pitchFamily="34" charset="0"/>
              <a:buChar char="o"/>
            </a:pPr>
            <a:r>
              <a:rPr lang="en-US" sz="1350" dirty="0"/>
              <a:t>Medication should be labeled and placed in a bag with camper's name and instructions (dosage amount and times)</a:t>
            </a:r>
          </a:p>
          <a:p>
            <a:pPr marL="557213" lvl="1" indent="-214313">
              <a:buFont typeface="Courier New,monospace" panose="020B0604020202020204" pitchFamily="34" charset="0"/>
              <a:buChar char="o"/>
            </a:pPr>
            <a:r>
              <a:rPr lang="en-US" sz="1350" dirty="0"/>
              <a:t>Medication must remain in original container from the pharmacy</a:t>
            </a:r>
          </a:p>
          <a:p>
            <a:pPr marL="557213" lvl="1" indent="-214313">
              <a:buFont typeface="Courier New,monospace" panose="020B0604020202020204" pitchFamily="34" charset="0"/>
              <a:buChar char="o"/>
            </a:pPr>
            <a:r>
              <a:rPr lang="en-US" sz="1350" b="1" dirty="0"/>
              <a:t>Medications must be stored and locked up</a:t>
            </a:r>
            <a:endParaRPr lang="en-US" sz="1350" dirty="0"/>
          </a:p>
          <a:p>
            <a:pPr marL="557213" lvl="1" indent="-214313">
              <a:buFont typeface="Courier New,monospace" panose="020B0604020202020204" pitchFamily="34" charset="0"/>
              <a:buChar char="o"/>
            </a:pPr>
            <a:r>
              <a:rPr lang="en-US" sz="1350" dirty="0"/>
              <a:t>Two counselors are responsible for dispensing medications (should be named or pointed out)</a:t>
            </a:r>
          </a:p>
          <a:p>
            <a:pPr marL="557213" lvl="1" indent="-214313">
              <a:buFont typeface="Courier New,monospace" panose="020B0604020202020204" pitchFamily="34" charset="0"/>
              <a:buChar char="o"/>
            </a:pPr>
            <a:r>
              <a:rPr lang="en-US" sz="1350" b="1" dirty="0"/>
              <a:t>Inhalers and epi-pens are allowed to stay with students</a:t>
            </a:r>
            <a:endParaRPr lang="en-US" dirty="0"/>
          </a:p>
          <a:p>
            <a:pPr marL="214313" indent="-214313"/>
            <a:endParaRPr lang="en-US" sz="1650" dirty="0"/>
          </a:p>
          <a:p>
            <a:pPr marL="385763" lvl="1" indent="0">
              <a:buNone/>
            </a:pPr>
            <a:r>
              <a:rPr lang="en-US" sz="1350" dirty="0"/>
              <a:t>  </a:t>
            </a:r>
          </a:p>
          <a:p>
            <a:pPr marL="557213" lvl="1">
              <a:buFont typeface="Courier New" panose="020B0604020202020204" pitchFamily="34" charset="0"/>
              <a:buChar char="o"/>
            </a:pPr>
            <a:endParaRPr lang="en-US" sz="1350" dirty="0"/>
          </a:p>
          <a:p>
            <a:pPr marL="0" indent="0">
              <a:buNone/>
            </a:pPr>
            <a:endParaRPr lang="en-US" sz="1650" b="1"/>
          </a:p>
          <a:p>
            <a:pPr marL="214313" indent="-214313"/>
            <a:endParaRPr lang="en-US" sz="1650"/>
          </a:p>
          <a:p>
            <a:pPr marL="214313" indent="-214313"/>
            <a:endParaRPr lang="en-US" sz="1650"/>
          </a:p>
          <a:p>
            <a:pPr marL="214313" indent="-214313"/>
            <a:endParaRPr lang="en-US" sz="1650">
              <a:highlight>
                <a:srgbClr val="FFFF00"/>
              </a:highlight>
            </a:endParaRPr>
          </a:p>
          <a:p>
            <a:pPr marL="342900" lvl="1" indent="0">
              <a:buNone/>
            </a:pPr>
            <a:endParaRPr lang="en-US" sz="1350"/>
          </a:p>
          <a:p>
            <a:pPr marL="342900" lvl="1" indent="0">
              <a:buNone/>
            </a:pPr>
            <a:endParaRPr lang="en-US" sz="1350"/>
          </a:p>
          <a:p>
            <a:pPr marL="342900" lvl="1" indent="0">
              <a:buNone/>
            </a:pPr>
            <a:endParaRPr lang="en-US" sz="1350"/>
          </a:p>
          <a:p>
            <a:pPr marL="214313" indent="-214313"/>
            <a:endParaRPr lang="en-US" sz="1650" i="1"/>
          </a:p>
          <a:p>
            <a:pPr marL="557213" lvl="1" indent="-214313">
              <a:buFont typeface="Courier New" panose="020B0604020202020204" pitchFamily="34" charset="0"/>
              <a:buChar char="o"/>
            </a:pPr>
            <a:endParaRPr lang="en-US" sz="1350"/>
          </a:p>
          <a:p>
            <a:pPr marL="0" indent="0">
              <a:buNone/>
            </a:pPr>
            <a:endParaRPr lang="en-US" sz="1200" i="1"/>
          </a:p>
          <a:p>
            <a:pPr marL="0" indent="0">
              <a:buNone/>
            </a:pPr>
            <a:endParaRPr lang="en-US" sz="1200" i="1"/>
          </a:p>
          <a:p>
            <a:pPr marL="0" indent="0">
              <a:buNone/>
            </a:pPr>
            <a:endParaRPr lang="en-US" sz="1200" i="1"/>
          </a:p>
        </p:txBody>
      </p:sp>
    </p:spTree>
    <p:extLst>
      <p:ext uri="{BB962C8B-B14F-4D97-AF65-F5344CB8AC3E}">
        <p14:creationId xmlns:p14="http://schemas.microsoft.com/office/powerpoint/2010/main" val="29948098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20FF39-2AA0-2C92-F8D4-F6426A68A3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14EF1B-F589-DC13-3EFF-CCD6C77EC415}"/>
              </a:ext>
            </a:extLst>
          </p:cNvPr>
          <p:cNvSpPr>
            <a:spLocks noGrp="1"/>
          </p:cNvSpPr>
          <p:nvPr>
            <p:ph type="ctrTitle"/>
          </p:nvPr>
        </p:nvSpPr>
        <p:spPr>
          <a:xfrm>
            <a:off x="1143000" y="2154594"/>
            <a:ext cx="6858000" cy="834313"/>
          </a:xfrm>
        </p:spPr>
        <p:txBody>
          <a:bodyPr>
            <a:normAutofit fontScale="90000"/>
          </a:bodyPr>
          <a:lstStyle/>
          <a:p>
            <a:r>
              <a:rPr lang="en-US" b="1" dirty="0"/>
              <a:t>Emergencies</a:t>
            </a:r>
            <a:br>
              <a:rPr lang="en-US" dirty="0"/>
            </a:br>
            <a:endParaRPr lang="en-US" dirty="0"/>
          </a:p>
        </p:txBody>
      </p:sp>
    </p:spTree>
    <p:extLst>
      <p:ext uri="{BB962C8B-B14F-4D97-AF65-F5344CB8AC3E}">
        <p14:creationId xmlns:p14="http://schemas.microsoft.com/office/powerpoint/2010/main" val="35246225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40273E-276B-241D-51A7-E53F9BBFDE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352382-FC12-B8D0-5F6D-A416CC60135D}"/>
              </a:ext>
            </a:extLst>
          </p:cNvPr>
          <p:cNvSpPr>
            <a:spLocks noGrp="1"/>
          </p:cNvSpPr>
          <p:nvPr>
            <p:ph type="title"/>
          </p:nvPr>
        </p:nvSpPr>
        <p:spPr/>
        <p:txBody>
          <a:bodyPr/>
          <a:lstStyle/>
          <a:p>
            <a:r>
              <a:rPr lang="en-US" b="1" dirty="0"/>
              <a:t>Emergency Plan</a:t>
            </a:r>
          </a:p>
        </p:txBody>
      </p:sp>
      <p:sp>
        <p:nvSpPr>
          <p:cNvPr id="3" name="Content Placeholder 2">
            <a:extLst>
              <a:ext uri="{FF2B5EF4-FFF2-40B4-BE49-F238E27FC236}">
                <a16:creationId xmlns:a16="http://schemas.microsoft.com/office/drawing/2014/main" id="{7945E950-BB75-7D8D-DA61-A53E676DF15D}"/>
              </a:ext>
            </a:extLst>
          </p:cNvPr>
          <p:cNvSpPr>
            <a:spLocks noGrp="1"/>
          </p:cNvSpPr>
          <p:nvPr>
            <p:ph idx="1"/>
          </p:nvPr>
        </p:nvSpPr>
        <p:spPr/>
        <p:txBody>
          <a:bodyPr vert="horz" lIns="68580" tIns="34290" rIns="68580" bIns="34290" rtlCol="0" anchor="t">
            <a:normAutofit/>
          </a:bodyPr>
          <a:lstStyle/>
          <a:p>
            <a:pPr marL="257175" indent="-257175"/>
            <a:r>
              <a:rPr lang="en-US" sz="1650" b="1" dirty="0"/>
              <a:t>Practice the YPP-approved Program Emergency Plan</a:t>
            </a:r>
          </a:p>
          <a:p>
            <a:pPr marL="257175" indent="-257175"/>
            <a:r>
              <a:rPr lang="en-US" sz="1650" dirty="0"/>
              <a:t>[Insert the YPP-approved Program Emergency Plan here]</a:t>
            </a:r>
          </a:p>
          <a:p>
            <a:pPr marL="0" indent="0">
              <a:buNone/>
            </a:pPr>
            <a:r>
              <a:rPr lang="en-US" sz="1650" i="1" dirty="0"/>
              <a:t>Be sure to include information about emergency response tasks, emergency alarm device (how many times it will be sounded), assembly areas, fire escape routes, and shelter in place for inclement weather</a:t>
            </a:r>
          </a:p>
          <a:p>
            <a:pPr marL="214313" indent="-214313"/>
            <a:endParaRPr lang="en-US" sz="1650" dirty="0"/>
          </a:p>
          <a:p>
            <a:pPr marL="385763" lvl="1" indent="0">
              <a:buNone/>
            </a:pPr>
            <a:r>
              <a:rPr lang="en-US" sz="1350" dirty="0"/>
              <a:t>  </a:t>
            </a:r>
          </a:p>
          <a:p>
            <a:pPr marL="557213" lvl="1">
              <a:buFont typeface="Courier New" panose="020B0604020202020204" pitchFamily="34" charset="0"/>
              <a:buChar char="o"/>
            </a:pPr>
            <a:endParaRPr lang="en-US" sz="1350" dirty="0"/>
          </a:p>
          <a:p>
            <a:pPr marL="0" indent="0">
              <a:buNone/>
            </a:pPr>
            <a:endParaRPr lang="en-US" sz="1650" b="1"/>
          </a:p>
          <a:p>
            <a:pPr marL="214313" indent="-214313"/>
            <a:endParaRPr lang="en-US" sz="1650"/>
          </a:p>
          <a:p>
            <a:pPr marL="214313" indent="-214313"/>
            <a:endParaRPr lang="en-US" sz="1650"/>
          </a:p>
          <a:p>
            <a:pPr marL="214313" indent="-214313"/>
            <a:endParaRPr lang="en-US" sz="1650">
              <a:highlight>
                <a:srgbClr val="FFFF00"/>
              </a:highlight>
            </a:endParaRPr>
          </a:p>
          <a:p>
            <a:pPr marL="342900" lvl="1" indent="0">
              <a:buNone/>
            </a:pPr>
            <a:endParaRPr lang="en-US" sz="1350"/>
          </a:p>
          <a:p>
            <a:pPr marL="342900" lvl="1" indent="0">
              <a:buNone/>
            </a:pPr>
            <a:endParaRPr lang="en-US" sz="1350"/>
          </a:p>
          <a:p>
            <a:pPr marL="342900" lvl="1" indent="0">
              <a:buNone/>
            </a:pPr>
            <a:endParaRPr lang="en-US" sz="1350"/>
          </a:p>
          <a:p>
            <a:pPr marL="214313" indent="-214313"/>
            <a:endParaRPr lang="en-US" sz="1650" i="1"/>
          </a:p>
          <a:p>
            <a:pPr marL="557213" lvl="1" indent="-214313">
              <a:buFont typeface="Courier New" panose="020B0604020202020204" pitchFamily="34" charset="0"/>
              <a:buChar char="o"/>
            </a:pPr>
            <a:endParaRPr lang="en-US" sz="1350"/>
          </a:p>
          <a:p>
            <a:pPr marL="0" indent="0">
              <a:buNone/>
            </a:pPr>
            <a:endParaRPr lang="en-US" sz="1200" i="1"/>
          </a:p>
          <a:p>
            <a:pPr marL="0" indent="0">
              <a:buNone/>
            </a:pPr>
            <a:endParaRPr lang="en-US" sz="1200" i="1"/>
          </a:p>
          <a:p>
            <a:pPr marL="0" indent="0">
              <a:buNone/>
            </a:pPr>
            <a:endParaRPr lang="en-US" sz="1200" i="1"/>
          </a:p>
        </p:txBody>
      </p:sp>
    </p:spTree>
    <p:extLst>
      <p:ext uri="{BB962C8B-B14F-4D97-AF65-F5344CB8AC3E}">
        <p14:creationId xmlns:p14="http://schemas.microsoft.com/office/powerpoint/2010/main" val="18885604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61D121-506E-96B0-C507-AE9215BDC4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C977F8-EC81-AB04-9469-B5E7931432E7}"/>
              </a:ext>
            </a:extLst>
          </p:cNvPr>
          <p:cNvSpPr>
            <a:spLocks noGrp="1"/>
          </p:cNvSpPr>
          <p:nvPr>
            <p:ph type="title"/>
          </p:nvPr>
        </p:nvSpPr>
        <p:spPr/>
        <p:txBody>
          <a:bodyPr/>
          <a:lstStyle/>
          <a:p>
            <a:r>
              <a:rPr lang="en-US" b="1" dirty="0"/>
              <a:t>Emergency Plan</a:t>
            </a:r>
          </a:p>
        </p:txBody>
      </p:sp>
      <p:sp>
        <p:nvSpPr>
          <p:cNvPr id="3" name="Content Placeholder 2">
            <a:extLst>
              <a:ext uri="{FF2B5EF4-FFF2-40B4-BE49-F238E27FC236}">
                <a16:creationId xmlns:a16="http://schemas.microsoft.com/office/drawing/2014/main" id="{8FB7FAAD-FEC3-F307-1657-C1A8C8816336}"/>
              </a:ext>
            </a:extLst>
          </p:cNvPr>
          <p:cNvSpPr>
            <a:spLocks noGrp="1"/>
          </p:cNvSpPr>
          <p:nvPr>
            <p:ph idx="1"/>
          </p:nvPr>
        </p:nvSpPr>
        <p:spPr/>
        <p:txBody>
          <a:bodyPr vert="horz" lIns="68580" tIns="34290" rIns="68580" bIns="34290" rtlCol="0" anchor="t">
            <a:normAutofit fontScale="92500" lnSpcReduction="10000"/>
          </a:bodyPr>
          <a:lstStyle/>
          <a:p>
            <a:pPr marL="257175" indent="-257175"/>
            <a:r>
              <a:rPr lang="en-US" sz="1650" b="1" dirty="0"/>
              <a:t>During an emergency, remain calm and maintain order:</a:t>
            </a:r>
          </a:p>
          <a:p>
            <a:pPr marL="600075" lvl="1" indent="-214313">
              <a:buFont typeface="Courier New" panose="020B0604020202020204" pitchFamily="34" charset="0"/>
              <a:buChar char="o"/>
            </a:pPr>
            <a:r>
              <a:rPr lang="en-US" sz="1350" dirty="0"/>
              <a:t>Think safety first</a:t>
            </a:r>
          </a:p>
          <a:p>
            <a:pPr marL="600075" lvl="1" indent="-214313">
              <a:buFont typeface="Courier New" panose="020B0604020202020204" pitchFamily="34" charset="0"/>
              <a:buChar char="o"/>
            </a:pPr>
            <a:r>
              <a:rPr lang="en-US" sz="1350" dirty="0"/>
              <a:t>Account for all campers</a:t>
            </a:r>
          </a:p>
          <a:p>
            <a:pPr marL="600075" lvl="1" indent="-214313">
              <a:buFont typeface="Courier New" panose="020B0604020202020204" pitchFamily="34" charset="0"/>
              <a:buChar char="o"/>
            </a:pPr>
            <a:r>
              <a:rPr lang="en-US" sz="1350" dirty="0"/>
              <a:t>The first-aid kit is located [insert location]</a:t>
            </a:r>
          </a:p>
          <a:p>
            <a:pPr marL="600075" lvl="1" indent="-214313">
              <a:buFont typeface="Courier New" panose="020B0604020202020204" pitchFamily="34" charset="0"/>
              <a:buChar char="o"/>
            </a:pPr>
            <a:r>
              <a:rPr lang="en-US" sz="1350" dirty="0"/>
              <a:t>[Insert which designated individuals can administer first-aid/CPR/AED]</a:t>
            </a:r>
          </a:p>
          <a:p>
            <a:pPr marL="385763" lvl="1" indent="0">
              <a:buNone/>
            </a:pPr>
            <a:r>
              <a:rPr lang="en-US" sz="1350" dirty="0"/>
              <a:t>  </a:t>
            </a:r>
          </a:p>
          <a:p>
            <a:pPr marL="214313" indent="-214313"/>
            <a:r>
              <a:rPr lang="en-US" sz="1650" b="1" dirty="0"/>
              <a:t>Calling 911, UTPD, or take a camper to UHS (or other medical facility):</a:t>
            </a:r>
          </a:p>
          <a:p>
            <a:pPr marL="557213" lvl="1" indent="-214313">
              <a:buFont typeface="Courier New" panose="020B0604020202020204" pitchFamily="34" charset="0"/>
              <a:buChar char="o"/>
            </a:pPr>
            <a:r>
              <a:rPr lang="en-US" sz="1350" dirty="0"/>
              <a:t>[Insert when to do so]</a:t>
            </a:r>
          </a:p>
          <a:p>
            <a:pPr marL="557213" lvl="1" indent="-214313">
              <a:buFont typeface="Courier New" panose="020B0604020202020204" pitchFamily="34" charset="0"/>
              <a:buChar char="o"/>
            </a:pPr>
            <a:r>
              <a:rPr lang="en-US" sz="1350" dirty="0">
                <a:highlight>
                  <a:srgbClr val="FFFF00"/>
                </a:highlight>
              </a:rPr>
              <a:t>Designated individuals cannot transport minors in their personal vehicle</a:t>
            </a:r>
          </a:p>
          <a:p>
            <a:pPr marL="557213" lvl="1" indent="-214313">
              <a:buFont typeface="Courier New" panose="020B0604020202020204" pitchFamily="34" charset="0"/>
              <a:buChar char="o"/>
            </a:pPr>
            <a:r>
              <a:rPr lang="en-US" sz="1350" dirty="0">
                <a:highlight>
                  <a:srgbClr val="FFFF00"/>
                </a:highlight>
              </a:rPr>
              <a:t>The camp director and at least 1 designated individual must remain with the camper at the hospital or urgent care.</a:t>
            </a:r>
          </a:p>
          <a:p>
            <a:pPr marL="557213" lvl="1" indent="-214313">
              <a:buFont typeface="Courier New" panose="020B0604020202020204" pitchFamily="34" charset="0"/>
              <a:buChar char="o"/>
            </a:pPr>
            <a:endParaRPr lang="en-US" sz="1350" dirty="0"/>
          </a:p>
          <a:p>
            <a:pPr marL="385763" lvl="1" indent="0">
              <a:buNone/>
            </a:pPr>
            <a:r>
              <a:rPr lang="en-US" sz="1350" dirty="0"/>
              <a:t>  </a:t>
            </a:r>
          </a:p>
          <a:p>
            <a:pPr marL="557213" lvl="1">
              <a:buFont typeface="Courier New" panose="020B0604020202020204" pitchFamily="34" charset="0"/>
              <a:buChar char="o"/>
            </a:pPr>
            <a:endParaRPr lang="en-US" sz="1350" dirty="0"/>
          </a:p>
          <a:p>
            <a:pPr marL="0" indent="0">
              <a:buNone/>
            </a:pPr>
            <a:endParaRPr lang="en-US" sz="1650" b="1" dirty="0"/>
          </a:p>
          <a:p>
            <a:pPr marL="214313" indent="-214313"/>
            <a:endParaRPr lang="en-US" sz="1650" dirty="0"/>
          </a:p>
          <a:p>
            <a:pPr marL="214313" indent="-214313"/>
            <a:endParaRPr lang="en-US" sz="1650" dirty="0"/>
          </a:p>
          <a:p>
            <a:pPr marL="214313" indent="-214313"/>
            <a:endParaRPr lang="en-US" sz="1650" dirty="0">
              <a:highlight>
                <a:srgbClr val="FFFF00"/>
              </a:highlight>
            </a:endParaRPr>
          </a:p>
          <a:p>
            <a:pPr marL="342900" lvl="1" indent="0">
              <a:buNone/>
            </a:pPr>
            <a:endParaRPr lang="en-US" sz="1350" dirty="0"/>
          </a:p>
          <a:p>
            <a:pPr marL="342900" lvl="1" indent="0">
              <a:buNone/>
            </a:pPr>
            <a:endParaRPr lang="en-US" sz="1350" dirty="0"/>
          </a:p>
          <a:p>
            <a:pPr marL="342900" lvl="1" indent="0">
              <a:buNone/>
            </a:pPr>
            <a:endParaRPr lang="en-US" sz="1350" dirty="0"/>
          </a:p>
          <a:p>
            <a:pPr marL="214313" indent="-214313"/>
            <a:endParaRPr lang="en-US" sz="1650" i="1" dirty="0"/>
          </a:p>
          <a:p>
            <a:pPr marL="557213" lvl="1" indent="-214313">
              <a:buFont typeface="Courier New" panose="020B0604020202020204" pitchFamily="34" charset="0"/>
              <a:buChar char="o"/>
            </a:pPr>
            <a:endParaRPr lang="en-US" sz="1350" dirty="0"/>
          </a:p>
          <a:p>
            <a:pPr marL="0" indent="0">
              <a:buNone/>
            </a:pPr>
            <a:endParaRPr lang="en-US" sz="1200" i="1" dirty="0"/>
          </a:p>
          <a:p>
            <a:pPr marL="0" indent="0">
              <a:buNone/>
            </a:pPr>
            <a:endParaRPr lang="en-US" sz="1200" i="1" dirty="0"/>
          </a:p>
          <a:p>
            <a:pPr marL="0" indent="0">
              <a:buNone/>
            </a:pPr>
            <a:endParaRPr lang="en-US" sz="1200" i="1" dirty="0"/>
          </a:p>
        </p:txBody>
      </p:sp>
    </p:spTree>
    <p:extLst>
      <p:ext uri="{BB962C8B-B14F-4D97-AF65-F5344CB8AC3E}">
        <p14:creationId xmlns:p14="http://schemas.microsoft.com/office/powerpoint/2010/main" val="8783320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144BDF-E3C2-04EE-9B51-B2F6CBE1E5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40D3F0-19E6-1C00-1550-482D104BCA91}"/>
              </a:ext>
            </a:extLst>
          </p:cNvPr>
          <p:cNvSpPr>
            <a:spLocks noGrp="1"/>
          </p:cNvSpPr>
          <p:nvPr>
            <p:ph type="title"/>
          </p:nvPr>
        </p:nvSpPr>
        <p:spPr/>
        <p:txBody>
          <a:bodyPr>
            <a:normAutofit fontScale="90000"/>
          </a:bodyPr>
          <a:lstStyle/>
          <a:p>
            <a:r>
              <a:rPr lang="en-US" b="1" dirty="0"/>
              <a:t>Missing/Lost Camper Procedure</a:t>
            </a:r>
          </a:p>
        </p:txBody>
      </p:sp>
      <p:sp>
        <p:nvSpPr>
          <p:cNvPr id="3" name="Content Placeholder 2">
            <a:extLst>
              <a:ext uri="{FF2B5EF4-FFF2-40B4-BE49-F238E27FC236}">
                <a16:creationId xmlns:a16="http://schemas.microsoft.com/office/drawing/2014/main" id="{3C453C10-C0B8-D4B0-3A89-BBB230B25562}"/>
              </a:ext>
            </a:extLst>
          </p:cNvPr>
          <p:cNvSpPr>
            <a:spLocks noGrp="1"/>
          </p:cNvSpPr>
          <p:nvPr>
            <p:ph idx="1"/>
          </p:nvPr>
        </p:nvSpPr>
        <p:spPr>
          <a:xfrm>
            <a:off x="628650" y="1369219"/>
            <a:ext cx="7886700" cy="3563306"/>
          </a:xfrm>
        </p:spPr>
        <p:txBody>
          <a:bodyPr vert="horz" lIns="68580" tIns="34290" rIns="68580" bIns="34290" rtlCol="0" anchor="t">
            <a:normAutofit lnSpcReduction="10000"/>
          </a:bodyPr>
          <a:lstStyle/>
          <a:p>
            <a:pPr marL="257175" indent="-257175"/>
            <a:r>
              <a:rPr lang="en-US" sz="1650" b="1" dirty="0"/>
              <a:t>Practice the missing/lost camper procedure:</a:t>
            </a:r>
          </a:p>
          <a:p>
            <a:pPr marL="0" indent="0">
              <a:buNone/>
            </a:pPr>
            <a:r>
              <a:rPr lang="en-US" sz="1350" i="1" dirty="0"/>
              <a:t>[Insert the program's missing/lost camper procedure here]</a:t>
            </a:r>
          </a:p>
          <a:p>
            <a:pPr marL="0" indent="0">
              <a:buNone/>
            </a:pPr>
            <a:r>
              <a:rPr lang="en-US" sz="1350" i="1" dirty="0"/>
              <a:t>General Guidelines:</a:t>
            </a:r>
          </a:p>
          <a:p>
            <a:pPr marL="257175" indent="-257175"/>
            <a:r>
              <a:rPr lang="en-US" sz="1350" i="1" dirty="0"/>
              <a:t>Designated individuals must account for campers at all times</a:t>
            </a:r>
          </a:p>
          <a:p>
            <a:pPr marL="257175" indent="-257175"/>
            <a:r>
              <a:rPr lang="en-US" sz="1350" i="1" dirty="0"/>
              <a:t>Regularly check attendance/specifically when campers are in transition</a:t>
            </a:r>
          </a:p>
          <a:p>
            <a:pPr marL="257175" indent="-257175"/>
            <a:r>
              <a:rPr lang="en-US" sz="1350" i="1" dirty="0"/>
              <a:t>Immediately notify the camp director if a camper is unaccounted for</a:t>
            </a:r>
          </a:p>
          <a:p>
            <a:pPr marL="257175" indent="-257175"/>
            <a:r>
              <a:rPr lang="en-US" sz="1350" i="1" dirty="0"/>
              <a:t>The camp director and designated individuals will immediately search the area where the camper was last seen.</a:t>
            </a:r>
          </a:p>
          <a:p>
            <a:pPr marL="257175" indent="-257175"/>
            <a:r>
              <a:rPr lang="en-US" sz="1350" i="1" dirty="0"/>
              <a:t>If the camper is not located, take the following actions</a:t>
            </a:r>
          </a:p>
          <a:p>
            <a:pPr marL="600075" lvl="1" indent="-214313">
              <a:buFont typeface="Courier New" panose="020B0604020202020204" pitchFamily="34" charset="0"/>
              <a:buChar char="o"/>
            </a:pPr>
            <a:r>
              <a:rPr lang="en-US" sz="1350" i="1" dirty="0"/>
              <a:t>The camp director will call UTPD and wait for them to arrive</a:t>
            </a:r>
          </a:p>
          <a:p>
            <a:pPr marL="600075" lvl="1" indent="-214313">
              <a:buFont typeface="Courier New" panose="020B0604020202020204" pitchFamily="34" charset="0"/>
              <a:buChar char="o"/>
            </a:pPr>
            <a:r>
              <a:rPr lang="en-US" sz="1350" i="1" dirty="0"/>
              <a:t>The camp director will contact the parents</a:t>
            </a:r>
          </a:p>
          <a:p>
            <a:pPr marL="600075" lvl="1" indent="-214313">
              <a:buFont typeface="Courier New" panose="020B0604020202020204" pitchFamily="34" charset="0"/>
              <a:buChar char="o"/>
            </a:pPr>
            <a:r>
              <a:rPr lang="en-US" sz="1350" i="1" dirty="0"/>
              <a:t>The camp director will contact the YPP Office</a:t>
            </a:r>
          </a:p>
          <a:p>
            <a:pPr marL="600075" lvl="1" indent="-214313">
              <a:buFont typeface="Courier New" panose="020B0604020202020204" pitchFamily="34" charset="0"/>
              <a:buChar char="o"/>
            </a:pPr>
            <a:r>
              <a:rPr lang="en-US" sz="1350" i="1" dirty="0">
                <a:solidFill>
                  <a:srgbClr val="000000"/>
                </a:solidFill>
                <a:highlight>
                  <a:srgbClr val="FFFF00"/>
                </a:highlight>
              </a:rPr>
              <a:t>Camp directors and designated individuals will continue searching until the police arrive</a:t>
            </a:r>
          </a:p>
          <a:p>
            <a:pPr marL="557213" lvl="1" indent="-214313">
              <a:buFont typeface="Courier New" panose="020B0604020202020204" pitchFamily="34" charset="0"/>
              <a:buChar char="o"/>
            </a:pPr>
            <a:endParaRPr lang="en-US" sz="1350" dirty="0"/>
          </a:p>
          <a:p>
            <a:pPr marL="385763" lvl="1" indent="0">
              <a:buNone/>
            </a:pPr>
            <a:r>
              <a:rPr lang="en-US" sz="1350" dirty="0"/>
              <a:t>  </a:t>
            </a:r>
          </a:p>
          <a:p>
            <a:pPr marL="557213" lvl="1">
              <a:buFont typeface="Courier New" panose="020B0604020202020204" pitchFamily="34" charset="0"/>
              <a:buChar char="o"/>
            </a:pPr>
            <a:endParaRPr lang="en-US" sz="1350" dirty="0"/>
          </a:p>
          <a:p>
            <a:pPr marL="0" indent="0">
              <a:buNone/>
            </a:pPr>
            <a:endParaRPr lang="en-US" sz="1650" b="1"/>
          </a:p>
          <a:p>
            <a:pPr marL="214313" indent="-214313"/>
            <a:endParaRPr lang="en-US" sz="1650"/>
          </a:p>
          <a:p>
            <a:pPr marL="214313" indent="-214313"/>
            <a:endParaRPr lang="en-US" sz="1650"/>
          </a:p>
          <a:p>
            <a:pPr marL="214313" indent="-214313"/>
            <a:endParaRPr lang="en-US" sz="1650">
              <a:highlight>
                <a:srgbClr val="FFFF00"/>
              </a:highlight>
            </a:endParaRPr>
          </a:p>
          <a:p>
            <a:pPr marL="342900" lvl="1" indent="0">
              <a:buNone/>
            </a:pPr>
            <a:endParaRPr lang="en-US" sz="1350"/>
          </a:p>
          <a:p>
            <a:pPr marL="342900" lvl="1" indent="0">
              <a:buNone/>
            </a:pPr>
            <a:endParaRPr lang="en-US" sz="1350"/>
          </a:p>
          <a:p>
            <a:pPr marL="342900" lvl="1" indent="0">
              <a:buNone/>
            </a:pPr>
            <a:endParaRPr lang="en-US" sz="1350"/>
          </a:p>
          <a:p>
            <a:pPr marL="214313" indent="-214313"/>
            <a:endParaRPr lang="en-US" sz="1650" i="1"/>
          </a:p>
          <a:p>
            <a:pPr marL="557213" lvl="1" indent="-214313">
              <a:buFont typeface="Courier New" panose="020B0604020202020204" pitchFamily="34" charset="0"/>
              <a:buChar char="o"/>
            </a:pPr>
            <a:endParaRPr lang="en-US" sz="1350"/>
          </a:p>
          <a:p>
            <a:pPr marL="0" indent="0">
              <a:buNone/>
            </a:pPr>
            <a:endParaRPr lang="en-US" sz="1200" i="1"/>
          </a:p>
          <a:p>
            <a:pPr marL="0" indent="0">
              <a:buNone/>
            </a:pPr>
            <a:endParaRPr lang="en-US" sz="1200" i="1"/>
          </a:p>
          <a:p>
            <a:pPr marL="0" indent="0">
              <a:buNone/>
            </a:pPr>
            <a:endParaRPr lang="en-US" sz="1200" i="1"/>
          </a:p>
        </p:txBody>
      </p:sp>
    </p:spTree>
    <p:extLst>
      <p:ext uri="{BB962C8B-B14F-4D97-AF65-F5344CB8AC3E}">
        <p14:creationId xmlns:p14="http://schemas.microsoft.com/office/powerpoint/2010/main" val="2730950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49B61-17A7-B6F1-933C-035249003DC3}"/>
              </a:ext>
            </a:extLst>
          </p:cNvPr>
          <p:cNvSpPr>
            <a:spLocks noGrp="1"/>
          </p:cNvSpPr>
          <p:nvPr>
            <p:ph type="ctrTitle"/>
          </p:nvPr>
        </p:nvSpPr>
        <p:spPr>
          <a:xfrm>
            <a:off x="647700" y="2154594"/>
            <a:ext cx="7848600" cy="834313"/>
          </a:xfrm>
        </p:spPr>
        <p:txBody>
          <a:bodyPr>
            <a:noAutofit/>
          </a:bodyPr>
          <a:lstStyle/>
          <a:p>
            <a:r>
              <a:rPr lang="en-US" sz="3200" b="1" dirty="0"/>
              <a:t>Designated Individual Responsibilities</a:t>
            </a:r>
            <a:br>
              <a:rPr lang="en-US" sz="3200" dirty="0"/>
            </a:br>
            <a:endParaRPr lang="en-US" sz="3200" dirty="0"/>
          </a:p>
        </p:txBody>
      </p:sp>
    </p:spTree>
    <p:extLst>
      <p:ext uri="{BB962C8B-B14F-4D97-AF65-F5344CB8AC3E}">
        <p14:creationId xmlns:p14="http://schemas.microsoft.com/office/powerpoint/2010/main" val="1637664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D02701-CA7C-0CE2-3694-D11E24C602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F0BF7B-D9CD-CE30-40AD-EF18B1F8A5AF}"/>
              </a:ext>
            </a:extLst>
          </p:cNvPr>
          <p:cNvSpPr>
            <a:spLocks noGrp="1"/>
          </p:cNvSpPr>
          <p:nvPr>
            <p:ph type="title"/>
          </p:nvPr>
        </p:nvSpPr>
        <p:spPr/>
        <p:txBody>
          <a:bodyPr>
            <a:normAutofit fontScale="90000"/>
          </a:bodyPr>
          <a:lstStyle/>
          <a:p>
            <a:r>
              <a:rPr lang="en-US" b="1"/>
              <a:t>DI Role/Arrivals and Departures</a:t>
            </a:r>
          </a:p>
        </p:txBody>
      </p:sp>
      <p:sp>
        <p:nvSpPr>
          <p:cNvPr id="3" name="Content Placeholder 2">
            <a:extLst>
              <a:ext uri="{FF2B5EF4-FFF2-40B4-BE49-F238E27FC236}">
                <a16:creationId xmlns:a16="http://schemas.microsoft.com/office/drawing/2014/main" id="{4C346550-908B-37FE-4A10-5A5F1C1A8555}"/>
              </a:ext>
            </a:extLst>
          </p:cNvPr>
          <p:cNvSpPr>
            <a:spLocks noGrp="1"/>
          </p:cNvSpPr>
          <p:nvPr>
            <p:ph idx="1"/>
          </p:nvPr>
        </p:nvSpPr>
        <p:spPr/>
        <p:txBody>
          <a:bodyPr vert="horz" lIns="68580" tIns="34290" rIns="68580" bIns="34290" rtlCol="0" anchor="t">
            <a:normAutofit/>
          </a:bodyPr>
          <a:lstStyle/>
          <a:p>
            <a:pPr marL="214313" indent="-214313"/>
            <a:r>
              <a:rPr lang="en-US" sz="1650" dirty="0"/>
              <a:t>Role:</a:t>
            </a:r>
            <a:r>
              <a:rPr lang="en-US" sz="1650" i="1" dirty="0"/>
              <a:t> Explain what their role is in the program. </a:t>
            </a:r>
            <a:endParaRPr lang="en-US" dirty="0"/>
          </a:p>
          <a:p>
            <a:pPr marL="214313" indent="-214313"/>
            <a:r>
              <a:rPr lang="en-US" sz="1650" dirty="0"/>
              <a:t>Arrival/Departure Times: </a:t>
            </a:r>
            <a:endParaRPr lang="en-US" dirty="0"/>
          </a:p>
          <a:p>
            <a:pPr marL="557213" lvl="1" indent="-214313">
              <a:buFont typeface="Courier New" panose="020B0604020202020204" pitchFamily="34" charset="0"/>
              <a:buChar char="o"/>
            </a:pPr>
            <a:r>
              <a:rPr lang="en-US" sz="1350" dirty="0"/>
              <a:t>Designated individuals should arrive at [location] at [time] and depart at [time]</a:t>
            </a:r>
          </a:p>
          <a:p>
            <a:pPr marL="557213" lvl="1" indent="-214313">
              <a:buFont typeface="Courier New" panose="020B0604020202020204" pitchFamily="34" charset="0"/>
              <a:buChar char="o"/>
            </a:pPr>
            <a:r>
              <a:rPr lang="en-US" sz="1350" dirty="0"/>
              <a:t>[insert the program's Time off policies]</a:t>
            </a:r>
          </a:p>
          <a:p>
            <a:pPr marL="557213" lvl="1" indent="-214313">
              <a:buFont typeface="Courier New" panose="020B0604020202020204" pitchFamily="34" charset="0"/>
              <a:buChar char="o"/>
            </a:pPr>
            <a:r>
              <a:rPr lang="en-US" sz="1350" dirty="0"/>
              <a:t>[insert the program's Sick policies]</a:t>
            </a:r>
          </a:p>
          <a:p>
            <a:pPr marL="214313" indent="-214313"/>
            <a:r>
              <a:rPr lang="en-US" sz="1650" dirty="0"/>
              <a:t>Parking:</a:t>
            </a:r>
            <a:endParaRPr lang="en-US" dirty="0"/>
          </a:p>
          <a:p>
            <a:pPr marL="557213" lvl="1" indent="-214313">
              <a:buFont typeface="Courier New" panose="020B0604020202020204" pitchFamily="34" charset="0"/>
              <a:buChar char="o"/>
            </a:pPr>
            <a:r>
              <a:rPr lang="en-US" sz="1350" dirty="0"/>
              <a:t>Designated individuals will park at [insert garages or parking lots]</a:t>
            </a:r>
          </a:p>
          <a:p>
            <a:pPr marL="557213" lvl="1" indent="-214313">
              <a:buFont typeface="Courier New" panose="020B0604020202020204" pitchFamily="34" charset="0"/>
              <a:buChar char="o"/>
            </a:pPr>
            <a:r>
              <a:rPr lang="en-US" sz="1350" dirty="0"/>
              <a:t>Include whether the or not  the program provides parking vouchers</a:t>
            </a:r>
            <a:endParaRPr lang="en-US" dirty="0"/>
          </a:p>
          <a:p>
            <a:pPr marL="342900" lvl="1" indent="0">
              <a:buNone/>
            </a:pPr>
            <a:endParaRPr lang="en-US" sz="1350" dirty="0"/>
          </a:p>
          <a:p>
            <a:pPr marL="342900" lvl="1" indent="0">
              <a:buNone/>
            </a:pPr>
            <a:endParaRPr lang="en-US" sz="1350" dirty="0"/>
          </a:p>
          <a:p>
            <a:pPr marL="342900" lvl="1" indent="0">
              <a:buNone/>
            </a:pPr>
            <a:endParaRPr lang="en-US" sz="1350" dirty="0"/>
          </a:p>
          <a:p>
            <a:pPr marL="214313" indent="-214313"/>
            <a:endParaRPr lang="en-US" sz="1650" i="1" dirty="0"/>
          </a:p>
          <a:p>
            <a:pPr marL="557213" lvl="1" indent="-214313">
              <a:buFont typeface="Courier New" panose="020B0604020202020204" pitchFamily="34" charset="0"/>
              <a:buChar char="o"/>
            </a:pPr>
            <a:endParaRPr lang="en-US" sz="1350" dirty="0"/>
          </a:p>
          <a:p>
            <a:pPr marL="0" indent="0">
              <a:buNone/>
            </a:pPr>
            <a:endParaRPr lang="en-US" sz="1200" i="1" dirty="0"/>
          </a:p>
          <a:p>
            <a:pPr marL="0" indent="0">
              <a:buNone/>
            </a:pPr>
            <a:endParaRPr lang="en-US" sz="1200" i="1" dirty="0"/>
          </a:p>
          <a:p>
            <a:pPr marL="0" indent="0">
              <a:buNone/>
            </a:pPr>
            <a:endParaRPr lang="en-US" sz="1200" i="1" dirty="0"/>
          </a:p>
        </p:txBody>
      </p:sp>
    </p:spTree>
    <p:extLst>
      <p:ext uri="{BB962C8B-B14F-4D97-AF65-F5344CB8AC3E}">
        <p14:creationId xmlns:p14="http://schemas.microsoft.com/office/powerpoint/2010/main" val="3273978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343A8C-3B8B-075A-4B60-E1EDD7722E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9955F6-5CED-336D-C160-425281DAC4C1}"/>
              </a:ext>
            </a:extLst>
          </p:cNvPr>
          <p:cNvSpPr>
            <a:spLocks noGrp="1"/>
          </p:cNvSpPr>
          <p:nvPr>
            <p:ph type="title"/>
          </p:nvPr>
        </p:nvSpPr>
        <p:spPr/>
        <p:txBody>
          <a:bodyPr/>
          <a:lstStyle/>
          <a:p>
            <a:r>
              <a:rPr lang="en-US" b="1"/>
              <a:t>Camper Orientation</a:t>
            </a:r>
          </a:p>
        </p:txBody>
      </p:sp>
      <p:sp>
        <p:nvSpPr>
          <p:cNvPr id="3" name="Content Placeholder 2">
            <a:extLst>
              <a:ext uri="{FF2B5EF4-FFF2-40B4-BE49-F238E27FC236}">
                <a16:creationId xmlns:a16="http://schemas.microsoft.com/office/drawing/2014/main" id="{91EFDA6F-9FB7-7F4C-2393-7EB6A863BD86}"/>
              </a:ext>
            </a:extLst>
          </p:cNvPr>
          <p:cNvSpPr>
            <a:spLocks noGrp="1"/>
          </p:cNvSpPr>
          <p:nvPr>
            <p:ph idx="1"/>
          </p:nvPr>
        </p:nvSpPr>
        <p:spPr/>
        <p:txBody>
          <a:bodyPr vert="horz" lIns="68580" tIns="34290" rIns="68580" bIns="34290" rtlCol="0" anchor="t">
            <a:normAutofit/>
          </a:bodyPr>
          <a:lstStyle/>
          <a:p>
            <a:pPr marL="214313" indent="-214313"/>
            <a:r>
              <a:rPr lang="en-US" sz="1650" dirty="0"/>
              <a:t>[Insert when/where the orientation will be held and a brief description about the content involved]</a:t>
            </a:r>
          </a:p>
          <a:p>
            <a:pPr marL="342900" lvl="1" indent="0">
              <a:buNone/>
            </a:pPr>
            <a:endParaRPr lang="en-US" sz="1350"/>
          </a:p>
          <a:p>
            <a:pPr marL="342900" lvl="1" indent="0">
              <a:buNone/>
            </a:pPr>
            <a:endParaRPr lang="en-US" sz="1350"/>
          </a:p>
          <a:p>
            <a:pPr marL="342900" lvl="1" indent="0">
              <a:buNone/>
            </a:pPr>
            <a:endParaRPr lang="en-US" sz="1350"/>
          </a:p>
          <a:p>
            <a:pPr marL="214313" indent="-214313"/>
            <a:endParaRPr lang="en-US" sz="1650" i="1"/>
          </a:p>
          <a:p>
            <a:pPr marL="557213" lvl="1" indent="-214313">
              <a:buFont typeface="Courier New" panose="020B0604020202020204" pitchFamily="34" charset="0"/>
              <a:buChar char="o"/>
            </a:pPr>
            <a:endParaRPr lang="en-US" sz="1350"/>
          </a:p>
          <a:p>
            <a:pPr marL="0" indent="0">
              <a:buNone/>
            </a:pPr>
            <a:endParaRPr lang="en-US" sz="1200" i="1"/>
          </a:p>
          <a:p>
            <a:pPr marL="0" indent="0">
              <a:buNone/>
            </a:pPr>
            <a:endParaRPr lang="en-US" sz="1200" i="1"/>
          </a:p>
          <a:p>
            <a:pPr marL="0" indent="0">
              <a:buNone/>
            </a:pPr>
            <a:endParaRPr lang="en-US" sz="1200" i="1"/>
          </a:p>
        </p:txBody>
      </p:sp>
    </p:spTree>
    <p:extLst>
      <p:ext uri="{BB962C8B-B14F-4D97-AF65-F5344CB8AC3E}">
        <p14:creationId xmlns:p14="http://schemas.microsoft.com/office/powerpoint/2010/main" val="2349325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FB0B5F-1CE1-F2D9-EC24-25E90A567D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790E68-7E68-7B59-C5A0-BA7AAE8B53FE}"/>
              </a:ext>
            </a:extLst>
          </p:cNvPr>
          <p:cNvSpPr>
            <a:spLocks noGrp="1"/>
          </p:cNvSpPr>
          <p:nvPr>
            <p:ph type="title"/>
          </p:nvPr>
        </p:nvSpPr>
        <p:spPr/>
        <p:txBody>
          <a:bodyPr/>
          <a:lstStyle/>
          <a:p>
            <a:r>
              <a:rPr lang="en-US" b="1"/>
              <a:t>Check-in/Check-out</a:t>
            </a:r>
          </a:p>
        </p:txBody>
      </p:sp>
      <p:sp>
        <p:nvSpPr>
          <p:cNvPr id="3" name="Content Placeholder 2">
            <a:extLst>
              <a:ext uri="{FF2B5EF4-FFF2-40B4-BE49-F238E27FC236}">
                <a16:creationId xmlns:a16="http://schemas.microsoft.com/office/drawing/2014/main" id="{EF4DBB83-23D4-78BD-EB17-9702F316E3D6}"/>
              </a:ext>
            </a:extLst>
          </p:cNvPr>
          <p:cNvSpPr>
            <a:spLocks noGrp="1"/>
          </p:cNvSpPr>
          <p:nvPr>
            <p:ph idx="1"/>
          </p:nvPr>
        </p:nvSpPr>
        <p:spPr/>
        <p:txBody>
          <a:bodyPr vert="horz" lIns="68580" tIns="34290" rIns="68580" bIns="34290" rtlCol="0" anchor="t">
            <a:normAutofit/>
          </a:bodyPr>
          <a:lstStyle/>
          <a:p>
            <a:pPr marL="214313" indent="-214313"/>
            <a:r>
              <a:rPr lang="en-US" sz="1650"/>
              <a:t>[insert the program's check-in/check-out policy and procedures here]</a:t>
            </a:r>
          </a:p>
          <a:p>
            <a:pPr marL="214313" indent="-214313"/>
            <a:r>
              <a:rPr lang="en-US" sz="1650">
                <a:highlight>
                  <a:srgbClr val="FFFF00"/>
                </a:highlight>
              </a:rPr>
              <a:t>Designated individuals must verify the driver's license for parent drop-off/pick-up</a:t>
            </a:r>
          </a:p>
          <a:p>
            <a:pPr marL="214313" indent="-214313"/>
            <a:r>
              <a:rPr lang="en-US" sz="1650"/>
              <a:t>If applicable, make sure to include information regarding Sign-in/Sign-out sheet for campers who can self-check-in/check-out; or those campers who have permission to bus/bike/fly/drive</a:t>
            </a:r>
          </a:p>
          <a:p>
            <a:pPr marL="214313" indent="-214313"/>
            <a:endParaRPr lang="en-US" sz="1650">
              <a:highlight>
                <a:srgbClr val="FFFF00"/>
              </a:highlight>
            </a:endParaRPr>
          </a:p>
          <a:p>
            <a:pPr marL="342900" lvl="1" indent="0">
              <a:buNone/>
            </a:pPr>
            <a:endParaRPr lang="en-US" sz="1350"/>
          </a:p>
          <a:p>
            <a:pPr marL="342900" lvl="1" indent="0">
              <a:buNone/>
            </a:pPr>
            <a:endParaRPr lang="en-US" sz="1350"/>
          </a:p>
          <a:p>
            <a:pPr marL="342900" lvl="1" indent="0">
              <a:buNone/>
            </a:pPr>
            <a:endParaRPr lang="en-US" sz="1350"/>
          </a:p>
          <a:p>
            <a:pPr marL="214313" indent="-214313"/>
            <a:endParaRPr lang="en-US" sz="1650" i="1"/>
          </a:p>
          <a:p>
            <a:pPr marL="557213" lvl="1" indent="-214313">
              <a:buFont typeface="Courier New" panose="020B0604020202020204" pitchFamily="34" charset="0"/>
              <a:buChar char="o"/>
            </a:pPr>
            <a:endParaRPr lang="en-US" sz="1350"/>
          </a:p>
          <a:p>
            <a:pPr marL="0" indent="0">
              <a:buNone/>
            </a:pPr>
            <a:endParaRPr lang="en-US" sz="1200" i="1"/>
          </a:p>
          <a:p>
            <a:pPr marL="0" indent="0">
              <a:buNone/>
            </a:pPr>
            <a:endParaRPr lang="en-US" sz="1200" i="1"/>
          </a:p>
          <a:p>
            <a:pPr marL="0" indent="0">
              <a:buNone/>
            </a:pPr>
            <a:endParaRPr lang="en-US" sz="1200" i="1"/>
          </a:p>
        </p:txBody>
      </p:sp>
    </p:spTree>
    <p:extLst>
      <p:ext uri="{BB962C8B-B14F-4D97-AF65-F5344CB8AC3E}">
        <p14:creationId xmlns:p14="http://schemas.microsoft.com/office/powerpoint/2010/main" val="272803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CB9760-3606-D393-CEB0-DFA851F3E1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80F76F-E7AF-1136-8224-73035EDA2E72}"/>
              </a:ext>
            </a:extLst>
          </p:cNvPr>
          <p:cNvSpPr>
            <a:spLocks noGrp="1"/>
          </p:cNvSpPr>
          <p:nvPr>
            <p:ph type="title"/>
          </p:nvPr>
        </p:nvSpPr>
        <p:spPr/>
        <p:txBody>
          <a:bodyPr/>
          <a:lstStyle/>
          <a:p>
            <a:r>
              <a:rPr lang="en-US" b="1"/>
              <a:t>Breaks and Lunch Breaks</a:t>
            </a:r>
          </a:p>
        </p:txBody>
      </p:sp>
      <p:sp>
        <p:nvSpPr>
          <p:cNvPr id="3" name="Content Placeholder 2">
            <a:extLst>
              <a:ext uri="{FF2B5EF4-FFF2-40B4-BE49-F238E27FC236}">
                <a16:creationId xmlns:a16="http://schemas.microsoft.com/office/drawing/2014/main" id="{83948E7E-1F8E-5B80-57DC-524EDB8BBF70}"/>
              </a:ext>
            </a:extLst>
          </p:cNvPr>
          <p:cNvSpPr>
            <a:spLocks noGrp="1"/>
          </p:cNvSpPr>
          <p:nvPr>
            <p:ph idx="1"/>
          </p:nvPr>
        </p:nvSpPr>
        <p:spPr/>
        <p:txBody>
          <a:bodyPr vert="horz" lIns="68580" tIns="34290" rIns="68580" bIns="34290" rtlCol="0" anchor="t">
            <a:normAutofit/>
          </a:bodyPr>
          <a:lstStyle/>
          <a:p>
            <a:pPr marL="214313" indent="-214313"/>
            <a:r>
              <a:rPr lang="en-US" sz="1650" b="1">
                <a:highlight>
                  <a:srgbClr val="FFFF00"/>
                </a:highlight>
              </a:rPr>
              <a:t>Campers must still be supervised during breaks</a:t>
            </a:r>
          </a:p>
          <a:p>
            <a:pPr marL="214313" indent="-214313"/>
            <a:r>
              <a:rPr lang="en-US" sz="1650"/>
              <a:t>[insert information here about the length of breaks and lunch breaks]</a:t>
            </a:r>
          </a:p>
          <a:p>
            <a:pPr marL="214313" indent="-214313"/>
            <a:endParaRPr lang="en-US" sz="1650">
              <a:highlight>
                <a:srgbClr val="FFFF00"/>
              </a:highlight>
            </a:endParaRPr>
          </a:p>
          <a:p>
            <a:pPr marL="342900" lvl="1" indent="0">
              <a:buNone/>
            </a:pPr>
            <a:endParaRPr lang="en-US" sz="1350"/>
          </a:p>
          <a:p>
            <a:pPr marL="342900" lvl="1" indent="0">
              <a:buNone/>
            </a:pPr>
            <a:endParaRPr lang="en-US" sz="1350"/>
          </a:p>
          <a:p>
            <a:pPr marL="342900" lvl="1" indent="0">
              <a:buNone/>
            </a:pPr>
            <a:endParaRPr lang="en-US" sz="1350"/>
          </a:p>
          <a:p>
            <a:pPr marL="214313" indent="-214313"/>
            <a:endParaRPr lang="en-US" sz="1650" i="1"/>
          </a:p>
          <a:p>
            <a:pPr marL="557213" lvl="1" indent="-214313">
              <a:buFont typeface="Courier New" panose="020B0604020202020204" pitchFamily="34" charset="0"/>
              <a:buChar char="o"/>
            </a:pPr>
            <a:endParaRPr lang="en-US" sz="1350"/>
          </a:p>
          <a:p>
            <a:pPr marL="0" indent="0">
              <a:buNone/>
            </a:pPr>
            <a:endParaRPr lang="en-US" sz="1200" i="1"/>
          </a:p>
          <a:p>
            <a:pPr marL="0" indent="0">
              <a:buNone/>
            </a:pPr>
            <a:endParaRPr lang="en-US" sz="1200" i="1"/>
          </a:p>
          <a:p>
            <a:pPr marL="0" indent="0">
              <a:buNone/>
            </a:pPr>
            <a:endParaRPr lang="en-US" sz="1200" i="1"/>
          </a:p>
        </p:txBody>
      </p:sp>
    </p:spTree>
    <p:extLst>
      <p:ext uri="{BB962C8B-B14F-4D97-AF65-F5344CB8AC3E}">
        <p14:creationId xmlns:p14="http://schemas.microsoft.com/office/powerpoint/2010/main" val="1591227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9ED49B-BEAD-1054-2286-AB7A16BF69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420FAE-D692-F1C8-023C-6243F87B24D9}"/>
              </a:ext>
            </a:extLst>
          </p:cNvPr>
          <p:cNvSpPr>
            <a:spLocks noGrp="1"/>
          </p:cNvSpPr>
          <p:nvPr>
            <p:ph type="title"/>
          </p:nvPr>
        </p:nvSpPr>
        <p:spPr/>
        <p:txBody>
          <a:bodyPr/>
          <a:lstStyle/>
          <a:p>
            <a:r>
              <a:rPr lang="en-US" b="1"/>
              <a:t>Dress Code </a:t>
            </a:r>
          </a:p>
        </p:txBody>
      </p:sp>
      <p:sp>
        <p:nvSpPr>
          <p:cNvPr id="3" name="Content Placeholder 2">
            <a:extLst>
              <a:ext uri="{FF2B5EF4-FFF2-40B4-BE49-F238E27FC236}">
                <a16:creationId xmlns:a16="http://schemas.microsoft.com/office/drawing/2014/main" id="{8D280FB5-797D-3137-77E4-0F16C24F3921}"/>
              </a:ext>
            </a:extLst>
          </p:cNvPr>
          <p:cNvSpPr>
            <a:spLocks noGrp="1"/>
          </p:cNvSpPr>
          <p:nvPr>
            <p:ph idx="1"/>
          </p:nvPr>
        </p:nvSpPr>
        <p:spPr/>
        <p:txBody>
          <a:bodyPr vert="horz" lIns="68580" tIns="34290" rIns="68580" bIns="34290" rtlCol="0" anchor="t">
            <a:normAutofit/>
          </a:bodyPr>
          <a:lstStyle/>
          <a:p>
            <a:pPr marL="257175" indent="-257175"/>
            <a:r>
              <a:rPr lang="en-US" sz="1650"/>
              <a:t>Appropriate Attire: [insert appropriate attire for the program]</a:t>
            </a:r>
          </a:p>
          <a:p>
            <a:pPr marL="257175" indent="-257175"/>
            <a:r>
              <a:rPr lang="en-US" sz="1650"/>
              <a:t>Inappropriate Attire: [insert inappropriate attire for the program]</a:t>
            </a:r>
          </a:p>
          <a:p>
            <a:pPr marL="342900" lvl="1" indent="0">
              <a:buNone/>
            </a:pPr>
            <a:endParaRPr lang="en-US" sz="1350"/>
          </a:p>
          <a:p>
            <a:pPr marL="214313" indent="-214313"/>
            <a:endParaRPr lang="en-US" sz="1650" i="1"/>
          </a:p>
          <a:p>
            <a:pPr marL="557213" lvl="1" indent="-214313">
              <a:buFont typeface="Courier New" panose="020B0604020202020204" pitchFamily="34" charset="0"/>
              <a:buChar char="o"/>
            </a:pPr>
            <a:endParaRPr lang="en-US" sz="1350"/>
          </a:p>
          <a:p>
            <a:pPr marL="0" indent="0">
              <a:buNone/>
            </a:pPr>
            <a:endParaRPr lang="en-US" sz="1200" i="1"/>
          </a:p>
          <a:p>
            <a:pPr marL="0" indent="0">
              <a:buNone/>
            </a:pPr>
            <a:endParaRPr lang="en-US" sz="1200" i="1"/>
          </a:p>
          <a:p>
            <a:pPr marL="0" indent="0">
              <a:buNone/>
            </a:pPr>
            <a:endParaRPr lang="en-US" sz="1200" i="1"/>
          </a:p>
        </p:txBody>
      </p:sp>
    </p:spTree>
    <p:extLst>
      <p:ext uri="{BB962C8B-B14F-4D97-AF65-F5344CB8AC3E}">
        <p14:creationId xmlns:p14="http://schemas.microsoft.com/office/powerpoint/2010/main" val="3219356005"/>
      </p:ext>
    </p:extLst>
  </p:cSld>
  <p:clrMapOvr>
    <a:masterClrMapping/>
  </p:clrMapOvr>
</p:sld>
</file>

<file path=ppt/theme/theme1.xml><?xml version="1.0" encoding="utf-8"?>
<a:theme xmlns:a="http://schemas.openxmlformats.org/drawingml/2006/main" name="16-9 Cover">
  <a:themeElements>
    <a:clrScheme name="UT Brand Color Palette">
      <a:dk1>
        <a:srgbClr val="BE5700"/>
      </a:dk1>
      <a:lt1>
        <a:srgbClr val="FFFFFF"/>
      </a:lt1>
      <a:dk2>
        <a:srgbClr val="D6D2C3"/>
      </a:dk2>
      <a:lt2>
        <a:srgbClr val="333F48"/>
      </a:lt2>
      <a:accent1>
        <a:srgbClr val="F7961F"/>
      </a:accent1>
      <a:accent2>
        <a:srgbClr val="FFD600"/>
      </a:accent2>
      <a:accent3>
        <a:srgbClr val="A6CC57"/>
      </a:accent3>
      <a:accent4>
        <a:srgbClr val="579C41"/>
      </a:accent4>
      <a:accent5>
        <a:srgbClr val="00A8B6"/>
      </a:accent5>
      <a:accent6>
        <a:srgbClr val="005E86"/>
      </a:accent6>
      <a:hlink>
        <a:srgbClr val="BF5700"/>
      </a:hlink>
      <a:folHlink>
        <a:srgbClr val="9CADB7"/>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6-9 Light Background">
  <a:themeElements>
    <a:clrScheme name="UT Brand Color Palette">
      <a:dk1>
        <a:srgbClr val="BE5700"/>
      </a:dk1>
      <a:lt1>
        <a:srgbClr val="FFFFFF"/>
      </a:lt1>
      <a:dk2>
        <a:srgbClr val="D6D2C3"/>
      </a:dk2>
      <a:lt2>
        <a:srgbClr val="333F48"/>
      </a:lt2>
      <a:accent1>
        <a:srgbClr val="F7961F"/>
      </a:accent1>
      <a:accent2>
        <a:srgbClr val="FFD600"/>
      </a:accent2>
      <a:accent3>
        <a:srgbClr val="A6CC57"/>
      </a:accent3>
      <a:accent4>
        <a:srgbClr val="579C41"/>
      </a:accent4>
      <a:accent5>
        <a:srgbClr val="00A8B6"/>
      </a:accent5>
      <a:accent6>
        <a:srgbClr val="005E86"/>
      </a:accent6>
      <a:hlink>
        <a:srgbClr val="BF5700"/>
      </a:hlink>
      <a:folHlink>
        <a:srgbClr val="9CAD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6-9 White Backgroud">
  <a:themeElements>
    <a:clrScheme name="UT Brand Color Palette">
      <a:dk1>
        <a:srgbClr val="BE5700"/>
      </a:dk1>
      <a:lt1>
        <a:srgbClr val="FFFFFF"/>
      </a:lt1>
      <a:dk2>
        <a:srgbClr val="D6D2C3"/>
      </a:dk2>
      <a:lt2>
        <a:srgbClr val="333F48"/>
      </a:lt2>
      <a:accent1>
        <a:srgbClr val="F7961F"/>
      </a:accent1>
      <a:accent2>
        <a:srgbClr val="FFD600"/>
      </a:accent2>
      <a:accent3>
        <a:srgbClr val="A6CC57"/>
      </a:accent3>
      <a:accent4>
        <a:srgbClr val="579C41"/>
      </a:accent4>
      <a:accent5>
        <a:srgbClr val="00A8B6"/>
      </a:accent5>
      <a:accent6>
        <a:srgbClr val="005E86"/>
      </a:accent6>
      <a:hlink>
        <a:srgbClr val="BF5700"/>
      </a:hlink>
      <a:folHlink>
        <a:srgbClr val="9CAD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14394</TotalTime>
  <Words>1613</Words>
  <Application>Microsoft Office PowerPoint</Application>
  <PresentationFormat>On-screen Show (16:9)</PresentationFormat>
  <Paragraphs>421</Paragraphs>
  <Slides>34</Slides>
  <Notes>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34</vt:i4>
      </vt:variant>
    </vt:vector>
  </HeadingPairs>
  <TitlesOfParts>
    <vt:vector size="42" baseType="lpstr">
      <vt:lpstr>Arial</vt:lpstr>
      <vt:lpstr>Arial Black</vt:lpstr>
      <vt:lpstr>Calibri</vt:lpstr>
      <vt:lpstr>Courier New</vt:lpstr>
      <vt:lpstr>Courier New,monospace</vt:lpstr>
      <vt:lpstr>16-9 Cover</vt:lpstr>
      <vt:lpstr>16-9 Light Background</vt:lpstr>
      <vt:lpstr>16-9 White Backgroud</vt:lpstr>
      <vt:lpstr>PowerPoint Presentation</vt:lpstr>
      <vt:lpstr>Program Goals</vt:lpstr>
      <vt:lpstr>Program Goals</vt:lpstr>
      <vt:lpstr>Designated Individual Responsibilities </vt:lpstr>
      <vt:lpstr>DI Role/Arrivals and Departures</vt:lpstr>
      <vt:lpstr>Camper Orientation</vt:lpstr>
      <vt:lpstr>Check-in/Check-out</vt:lpstr>
      <vt:lpstr>Breaks and Lunch Breaks</vt:lpstr>
      <vt:lpstr>Dress Code </vt:lpstr>
      <vt:lpstr>Designated Individual Duties</vt:lpstr>
      <vt:lpstr>Designated Individual Duties</vt:lpstr>
      <vt:lpstr>Designated Individual Attitude</vt:lpstr>
      <vt:lpstr>Prohibited Conduct </vt:lpstr>
      <vt:lpstr>Prohibited Conduct </vt:lpstr>
      <vt:lpstr>Social Media Protocols</vt:lpstr>
      <vt:lpstr>Media Protocols</vt:lpstr>
      <vt:lpstr>Supervision </vt:lpstr>
      <vt:lpstr>Camper Supervision</vt:lpstr>
      <vt:lpstr>Camper Supervision</vt:lpstr>
      <vt:lpstr>Headcounts</vt:lpstr>
      <vt:lpstr>See Something, Say Something!</vt:lpstr>
      <vt:lpstr>Camper Behavior Management </vt:lpstr>
      <vt:lpstr>Camper Code of Conduct</vt:lpstr>
      <vt:lpstr>Incident Forms</vt:lpstr>
      <vt:lpstr>Camper Behavioral Issues</vt:lpstr>
      <vt:lpstr>Bullying</vt:lpstr>
      <vt:lpstr>Peer-to-Peer Abuse Signs</vt:lpstr>
      <vt:lpstr>Peer-to-Peer Abuse Prevention Guidelines</vt:lpstr>
      <vt:lpstr>Medication Policy </vt:lpstr>
      <vt:lpstr>Medication</vt:lpstr>
      <vt:lpstr>Emergencies </vt:lpstr>
      <vt:lpstr>Emergency Plan</vt:lpstr>
      <vt:lpstr>Emergency Plan</vt:lpstr>
      <vt:lpstr>Missing/Lost Camper Procedure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dc:title>
  <dc:subject/>
  <dc:creator>University Marketing and Creative Services</dc:creator>
  <cp:keywords/>
  <dc:description/>
  <cp:lastModifiedBy>Williams, Leekeshia M</cp:lastModifiedBy>
  <cp:revision>401</cp:revision>
  <cp:lastPrinted>2011-01-24T02:49:42Z</cp:lastPrinted>
  <dcterms:created xsi:type="dcterms:W3CDTF">2011-06-30T15:04:08Z</dcterms:created>
  <dcterms:modified xsi:type="dcterms:W3CDTF">2025-10-07T00:50:48Z</dcterms:modified>
  <cp:category/>
</cp:coreProperties>
</file>